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56"/>
  </p:notesMasterIdLst>
  <p:sldIdLst>
    <p:sldId id="256" r:id="rId2"/>
    <p:sldId id="326" r:id="rId3"/>
    <p:sldId id="372" r:id="rId4"/>
    <p:sldId id="425" r:id="rId5"/>
    <p:sldId id="373" r:id="rId6"/>
    <p:sldId id="377" r:id="rId7"/>
    <p:sldId id="378" r:id="rId8"/>
    <p:sldId id="374" r:id="rId9"/>
    <p:sldId id="376" r:id="rId10"/>
    <p:sldId id="375" r:id="rId11"/>
    <p:sldId id="379" r:id="rId12"/>
    <p:sldId id="380" r:id="rId13"/>
    <p:sldId id="384" r:id="rId14"/>
    <p:sldId id="328" r:id="rId15"/>
    <p:sldId id="381" r:id="rId16"/>
    <p:sldId id="386" r:id="rId17"/>
    <p:sldId id="387" r:id="rId18"/>
    <p:sldId id="383" r:id="rId19"/>
    <p:sldId id="382" r:id="rId20"/>
    <p:sldId id="385" r:id="rId21"/>
    <p:sldId id="388" r:id="rId22"/>
    <p:sldId id="389" r:id="rId23"/>
    <p:sldId id="390" r:id="rId24"/>
    <p:sldId id="391" r:id="rId25"/>
    <p:sldId id="327" r:id="rId26"/>
    <p:sldId id="392" r:id="rId27"/>
    <p:sldId id="397" r:id="rId28"/>
    <p:sldId id="398" r:id="rId29"/>
    <p:sldId id="399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2" r:id="rId41"/>
    <p:sldId id="413" r:id="rId42"/>
    <p:sldId id="414" r:id="rId43"/>
    <p:sldId id="416" r:id="rId44"/>
    <p:sldId id="334" r:id="rId45"/>
    <p:sldId id="355" r:id="rId46"/>
    <p:sldId id="419" r:id="rId47"/>
    <p:sldId id="418" r:id="rId48"/>
    <p:sldId id="420" r:id="rId49"/>
    <p:sldId id="421" r:id="rId50"/>
    <p:sldId id="417" r:id="rId51"/>
    <p:sldId id="422" r:id="rId52"/>
    <p:sldId id="423" r:id="rId53"/>
    <p:sldId id="424" r:id="rId54"/>
    <p:sldId id="426" r:id="rId5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A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148;&#44053;&#48372;&#54744;\&#44148;&#48372;&#52404;&#44228;%20&#44060;&#54200;\&#50641;&#49472;&#51088;&#47308;\&#44148;&#48372;&#51116;&#51221;,%20&#48124;&#48372;&#51116;&#51221;%20&#48708;&#51473;%20&#52628;&#5106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lee\My%20Documents\&#44277;&#44553;&#52404;&#44228;\&#44277;&#44553;&#52404;&#44228;%20&#48516;&#49437;&#51088;&#47308;%20&#51333;&#54633;\&#48337;&#50896;&#50672;&#48372;\2009%20&#48337;&#50896;&#50672;&#48372;(&#51216;&#44160;&#50857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cke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rgbClr val="000000"/>
                </a:solidFill>
              </a:ln>
            </c:spPr>
          </c:marker>
          <c:cat>
            <c:numRef>
              <c:f>새통계!$B$19:$AD$19</c:f>
              <c:numCache>
                <c:formatCode>General</c:formatCode>
                <c:ptCount val="29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28">
                  <c:v>2008</c:v>
                </c:pt>
              </c:numCache>
            </c:numRef>
          </c:cat>
          <c:val>
            <c:numRef>
              <c:f>새통계!$B$20:$AD$20</c:f>
              <c:numCache>
                <c:formatCode>0.0_ </c:formatCode>
                <c:ptCount val="29"/>
                <c:pt idx="0">
                  <c:v>20.005259126299091</c:v>
                </c:pt>
                <c:pt idx="1">
                  <c:v>19.849814853656991</c:v>
                </c:pt>
                <c:pt idx="2">
                  <c:v>22.455562298750266</c:v>
                </c:pt>
                <c:pt idx="3">
                  <c:v>25.64851620572837</c:v>
                </c:pt>
                <c:pt idx="4">
                  <c:v>28.631952594967508</c:v>
                </c:pt>
                <c:pt idx="5">
                  <c:v>29.605773077498625</c:v>
                </c:pt>
                <c:pt idx="6">
                  <c:v>28.235980797410612</c:v>
                </c:pt>
                <c:pt idx="7">
                  <c:v>28.677301378217333</c:v>
                </c:pt>
                <c:pt idx="8">
                  <c:v>30.760659260610289</c:v>
                </c:pt>
                <c:pt idx="9">
                  <c:v>31.358751937787329</c:v>
                </c:pt>
                <c:pt idx="10">
                  <c:v>36.294338952258023</c:v>
                </c:pt>
                <c:pt idx="11">
                  <c:v>33.918255818943962</c:v>
                </c:pt>
                <c:pt idx="12">
                  <c:v>33.52182622984094</c:v>
                </c:pt>
                <c:pt idx="13">
                  <c:v>34.405543832568036</c:v>
                </c:pt>
                <c:pt idx="14">
                  <c:v>33.631152380545643</c:v>
                </c:pt>
                <c:pt idx="15">
                  <c:v>36.236956222633303</c:v>
                </c:pt>
                <c:pt idx="16">
                  <c:v>39.186982805867345</c:v>
                </c:pt>
                <c:pt idx="17">
                  <c:v>41.636927712863155</c:v>
                </c:pt>
                <c:pt idx="18">
                  <c:v>46.381086873089885</c:v>
                </c:pt>
                <c:pt idx="19">
                  <c:v>47.372284378625999</c:v>
                </c:pt>
                <c:pt idx="20">
                  <c:v>45.541156600153812</c:v>
                </c:pt>
                <c:pt idx="21">
                  <c:v>52.276630050719376</c:v>
                </c:pt>
                <c:pt idx="22">
                  <c:v>51.259512260300532</c:v>
                </c:pt>
                <c:pt idx="23">
                  <c:v>50.412056970484862</c:v>
                </c:pt>
                <c:pt idx="24">
                  <c:v>51.125061672044325</c:v>
                </c:pt>
                <c:pt idx="25">
                  <c:v>52.118621703826044</c:v>
                </c:pt>
                <c:pt idx="26">
                  <c:v>54.68307418886377</c:v>
                </c:pt>
                <c:pt idx="27">
                  <c:v>55.176805897111123</c:v>
                </c:pt>
                <c:pt idx="28">
                  <c:v>55.330334665621905</c:v>
                </c:pt>
              </c:numCache>
            </c:numRef>
          </c:val>
        </c:ser>
        <c:marker val="1"/>
        <c:axId val="54654464"/>
        <c:axId val="55742848"/>
      </c:lineChart>
      <c:catAx>
        <c:axId val="54654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맑은 고딕" pitchFamily="50" charset="-127"/>
                <a:ea typeface="맑은 고딕" pitchFamily="50" charset="-127"/>
              </a:defRPr>
            </a:pPr>
            <a:endParaRPr lang="ko-KR"/>
          </a:p>
        </c:txPr>
        <c:crossAx val="55742848"/>
        <c:crosses val="autoZero"/>
        <c:auto val="1"/>
        <c:lblAlgn val="ctr"/>
        <c:lblOffset val="100"/>
      </c:catAx>
      <c:valAx>
        <c:axId val="55742848"/>
        <c:scaling>
          <c:orientation val="minMax"/>
        </c:scaling>
        <c:axPos val="l"/>
        <c:numFmt formatCode="0_ " sourceLinked="0"/>
        <c:tickLblPos val="nextTo"/>
        <c:txPr>
          <a:bodyPr/>
          <a:lstStyle/>
          <a:p>
            <a:pPr>
              <a:defRPr>
                <a:latin typeface="맑은 고딕" pitchFamily="50" charset="-127"/>
                <a:ea typeface="맑은 고딕" pitchFamily="50" charset="-127"/>
              </a:defRPr>
            </a:pPr>
            <a:endParaRPr lang="ko-KR"/>
          </a:p>
        </c:txPr>
        <c:crossAx val="54654464"/>
        <c:crosses val="autoZero"/>
        <c:crossBetween val="between"/>
      </c:valAx>
    </c:plotArea>
    <c:plotVisOnly val="1"/>
  </c:chart>
  <c:spPr>
    <a:ln>
      <a:solidFill>
        <a:schemeClr val="tx1">
          <a:lumMod val="50000"/>
          <a:lumOff val="50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tx>
            <c:strRef>
              <c:f>그림!$B$1</c:f>
              <c:strCache>
                <c:ptCount val="1"/>
                <c:pt idx="0">
                  <c:v>공공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그림!$A$2:$A$30</c:f>
              <c:strCache>
                <c:ptCount val="29"/>
                <c:pt idx="0">
                  <c:v>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</c:strCache>
            </c:strRef>
          </c:cat>
          <c:val>
            <c:numRef>
              <c:f>그림!$B$2:$B$30</c:f>
              <c:numCache>
                <c:formatCode>#,##0_ </c:formatCode>
                <c:ptCount val="29"/>
                <c:pt idx="0">
                  <c:v>10224</c:v>
                </c:pt>
                <c:pt idx="1">
                  <c:v>10605</c:v>
                </c:pt>
                <c:pt idx="2">
                  <c:v>11730</c:v>
                </c:pt>
                <c:pt idx="3">
                  <c:v>11907</c:v>
                </c:pt>
                <c:pt idx="4">
                  <c:v>12619</c:v>
                </c:pt>
                <c:pt idx="5">
                  <c:v>12838</c:v>
                </c:pt>
                <c:pt idx="6">
                  <c:v>14040</c:v>
                </c:pt>
                <c:pt idx="7">
                  <c:v>15500</c:v>
                </c:pt>
                <c:pt idx="8">
                  <c:v>16101</c:v>
                </c:pt>
                <c:pt idx="9">
                  <c:v>16292</c:v>
                </c:pt>
                <c:pt idx="10">
                  <c:v>16731</c:v>
                </c:pt>
                <c:pt idx="11">
                  <c:v>18077</c:v>
                </c:pt>
                <c:pt idx="12">
                  <c:v>19219</c:v>
                </c:pt>
                <c:pt idx="13">
                  <c:v>19960</c:v>
                </c:pt>
                <c:pt idx="14">
                  <c:v>20640</c:v>
                </c:pt>
                <c:pt idx="15">
                  <c:v>22718</c:v>
                </c:pt>
                <c:pt idx="16">
                  <c:v>20277</c:v>
                </c:pt>
                <c:pt idx="17">
                  <c:v>21859</c:v>
                </c:pt>
                <c:pt idx="18">
                  <c:v>24889</c:v>
                </c:pt>
                <c:pt idx="19">
                  <c:v>24904</c:v>
                </c:pt>
                <c:pt idx="20">
                  <c:v>24590</c:v>
                </c:pt>
                <c:pt idx="21">
                  <c:v>25712</c:v>
                </c:pt>
                <c:pt idx="22">
                  <c:v>27973</c:v>
                </c:pt>
                <c:pt idx="23">
                  <c:v>27992</c:v>
                </c:pt>
                <c:pt idx="24">
                  <c:v>29067</c:v>
                </c:pt>
                <c:pt idx="25">
                  <c:v>29203</c:v>
                </c:pt>
                <c:pt idx="26">
                  <c:v>28928</c:v>
                </c:pt>
                <c:pt idx="27">
                  <c:v>28576</c:v>
                </c:pt>
                <c:pt idx="28">
                  <c:v>28535</c:v>
                </c:pt>
              </c:numCache>
            </c:numRef>
          </c:val>
        </c:ser>
        <c:ser>
          <c:idx val="1"/>
          <c:order val="1"/>
          <c:tx>
            <c:strRef>
              <c:f>그림!$C$1</c:f>
              <c:strCache>
                <c:ptCount val="1"/>
                <c:pt idx="0">
                  <c:v>민간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그림!$A$2:$A$30</c:f>
              <c:strCache>
                <c:ptCount val="29"/>
                <c:pt idx="0">
                  <c:v>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</c:strCache>
            </c:strRef>
          </c:cat>
          <c:val>
            <c:numRef>
              <c:f>그림!$C$2:$C$30</c:f>
              <c:numCache>
                <c:formatCode>#,##0_ </c:formatCode>
                <c:ptCount val="29"/>
                <c:pt idx="0">
                  <c:v>21726</c:v>
                </c:pt>
                <c:pt idx="1">
                  <c:v>22711</c:v>
                </c:pt>
                <c:pt idx="2">
                  <c:v>29589</c:v>
                </c:pt>
                <c:pt idx="3">
                  <c:v>34887</c:v>
                </c:pt>
                <c:pt idx="4">
                  <c:v>41453</c:v>
                </c:pt>
                <c:pt idx="5">
                  <c:v>50860</c:v>
                </c:pt>
                <c:pt idx="6">
                  <c:v>55818</c:v>
                </c:pt>
                <c:pt idx="7">
                  <c:v>58578</c:v>
                </c:pt>
                <c:pt idx="8">
                  <c:v>60365</c:v>
                </c:pt>
                <c:pt idx="9">
                  <c:v>62642</c:v>
                </c:pt>
                <c:pt idx="10">
                  <c:v>66254</c:v>
                </c:pt>
                <c:pt idx="11">
                  <c:v>71577</c:v>
                </c:pt>
                <c:pt idx="12">
                  <c:v>77849</c:v>
                </c:pt>
                <c:pt idx="13">
                  <c:v>84654</c:v>
                </c:pt>
                <c:pt idx="14">
                  <c:v>92876</c:v>
                </c:pt>
                <c:pt idx="15">
                  <c:v>104524</c:v>
                </c:pt>
                <c:pt idx="16">
                  <c:v>112998</c:v>
                </c:pt>
                <c:pt idx="17">
                  <c:v>120965</c:v>
                </c:pt>
                <c:pt idx="18">
                  <c:v>122956</c:v>
                </c:pt>
                <c:pt idx="19">
                  <c:v>134225</c:v>
                </c:pt>
                <c:pt idx="20">
                  <c:v>143075</c:v>
                </c:pt>
                <c:pt idx="21">
                  <c:v>148853</c:v>
                </c:pt>
                <c:pt idx="22">
                  <c:v>154340</c:v>
                </c:pt>
                <c:pt idx="23">
                  <c:v>161444</c:v>
                </c:pt>
                <c:pt idx="24">
                  <c:v>164751</c:v>
                </c:pt>
                <c:pt idx="25">
                  <c:v>172783</c:v>
                </c:pt>
                <c:pt idx="26">
                  <c:v>190849</c:v>
                </c:pt>
                <c:pt idx="27">
                  <c:v>204712</c:v>
                </c:pt>
                <c:pt idx="28">
                  <c:v>226262</c:v>
                </c:pt>
              </c:numCache>
            </c:numRef>
          </c:val>
        </c:ser>
        <c:marker val="1"/>
        <c:axId val="56486528"/>
        <c:axId val="56508800"/>
      </c:lineChart>
      <c:lineChart>
        <c:grouping val="standard"/>
        <c:ser>
          <c:idx val="2"/>
          <c:order val="2"/>
          <c:tx>
            <c:strRef>
              <c:f>그림!$D$1</c:f>
              <c:strCache>
                <c:ptCount val="1"/>
                <c:pt idx="0">
                  <c:v>공공병상 비율</c:v>
                </c:pt>
              </c:strCache>
            </c:strRef>
          </c:tx>
          <c:spPr>
            <a:ln>
              <a:solidFill>
                <a:prstClr val="white">
                  <a:lumMod val="65000"/>
                </a:prstClr>
              </a:solidFill>
            </a:ln>
          </c:spPr>
          <c:marker>
            <c:symbol val="none"/>
          </c:marker>
          <c:cat>
            <c:strRef>
              <c:f>그림!$A$2:$A$30</c:f>
              <c:strCache>
                <c:ptCount val="29"/>
                <c:pt idx="0">
                  <c:v>80</c:v>
                </c:pt>
                <c:pt idx="1">
                  <c:v>'81</c:v>
                </c:pt>
                <c:pt idx="2">
                  <c:v>'82</c:v>
                </c:pt>
                <c:pt idx="3">
                  <c:v>'83</c:v>
                </c:pt>
                <c:pt idx="4">
                  <c:v>'84</c:v>
                </c:pt>
                <c:pt idx="5">
                  <c:v>'85</c:v>
                </c:pt>
                <c:pt idx="6">
                  <c:v>'86</c:v>
                </c:pt>
                <c:pt idx="7">
                  <c:v>'87</c:v>
                </c:pt>
                <c:pt idx="8">
                  <c:v>'88</c:v>
                </c:pt>
                <c:pt idx="9">
                  <c:v>'89</c:v>
                </c:pt>
                <c:pt idx="10">
                  <c:v>'90</c:v>
                </c:pt>
                <c:pt idx="11">
                  <c:v>'91</c:v>
                </c:pt>
                <c:pt idx="12">
                  <c:v>'92</c:v>
                </c:pt>
                <c:pt idx="13">
                  <c:v>'93</c:v>
                </c:pt>
                <c:pt idx="14">
                  <c:v>'94</c:v>
                </c:pt>
                <c:pt idx="15">
                  <c:v>'95</c:v>
                </c:pt>
                <c:pt idx="16">
                  <c:v>'96</c:v>
                </c:pt>
                <c:pt idx="17">
                  <c:v>'97</c:v>
                </c:pt>
                <c:pt idx="18">
                  <c:v>'98</c:v>
                </c:pt>
                <c:pt idx="19">
                  <c:v>'99</c:v>
                </c:pt>
                <c:pt idx="20">
                  <c:v>'00</c:v>
                </c:pt>
                <c:pt idx="21">
                  <c:v>'01</c:v>
                </c:pt>
                <c:pt idx="22">
                  <c:v>'02</c:v>
                </c:pt>
                <c:pt idx="23">
                  <c:v>'03</c:v>
                </c:pt>
                <c:pt idx="24">
                  <c:v>'04</c:v>
                </c:pt>
                <c:pt idx="25">
                  <c:v>'05</c:v>
                </c:pt>
                <c:pt idx="26">
                  <c:v>'06</c:v>
                </c:pt>
                <c:pt idx="27">
                  <c:v>'07</c:v>
                </c:pt>
                <c:pt idx="28">
                  <c:v>'08</c:v>
                </c:pt>
              </c:strCache>
            </c:strRef>
          </c:cat>
          <c:val>
            <c:numRef>
              <c:f>그림!$D$2:$D$30</c:f>
              <c:numCache>
                <c:formatCode>0.0%</c:formatCode>
                <c:ptCount val="29"/>
                <c:pt idx="0">
                  <c:v>0.32000000000000384</c:v>
                </c:pt>
                <c:pt idx="1">
                  <c:v>0.31831552407252156</c:v>
                </c:pt>
                <c:pt idx="2">
                  <c:v>0.28388876787919409</c:v>
                </c:pt>
                <c:pt idx="3">
                  <c:v>0.25445569944864732</c:v>
                </c:pt>
                <c:pt idx="4">
                  <c:v>0.23337401982541797</c:v>
                </c:pt>
                <c:pt idx="5">
                  <c:v>0.20154478947533969</c:v>
                </c:pt>
                <c:pt idx="6">
                  <c:v>0.20097912909044074</c:v>
                </c:pt>
                <c:pt idx="7">
                  <c:v>0.20923891033775224</c:v>
                </c:pt>
                <c:pt idx="8">
                  <c:v>0.21056417231187721</c:v>
                </c:pt>
                <c:pt idx="9">
                  <c:v>0.20640028378139044</c:v>
                </c:pt>
                <c:pt idx="10">
                  <c:v>0.20161474965355167</c:v>
                </c:pt>
                <c:pt idx="11">
                  <c:v>0.20163071363240903</c:v>
                </c:pt>
                <c:pt idx="12">
                  <c:v>0.19799521984588303</c:v>
                </c:pt>
                <c:pt idx="13">
                  <c:v>0.19079664289674444</c:v>
                </c:pt>
                <c:pt idx="14">
                  <c:v>0.18182458860424963</c:v>
                </c:pt>
                <c:pt idx="15">
                  <c:v>0.17854167649046923</c:v>
                </c:pt>
                <c:pt idx="16">
                  <c:v>0.15214406302757474</c:v>
                </c:pt>
                <c:pt idx="17">
                  <c:v>0.15304850725368285</c:v>
                </c:pt>
                <c:pt idx="18">
                  <c:v>0.16834522641956104</c:v>
                </c:pt>
                <c:pt idx="19">
                  <c:v>0.15650195753131388</c:v>
                </c:pt>
                <c:pt idx="20">
                  <c:v>0.14666149762920141</c:v>
                </c:pt>
                <c:pt idx="21">
                  <c:v>0.14729183971586748</c:v>
                </c:pt>
                <c:pt idx="22">
                  <c:v>0.15343392956070279</c:v>
                </c:pt>
                <c:pt idx="23">
                  <c:v>0.14776494436115806</c:v>
                </c:pt>
                <c:pt idx="24">
                  <c:v>0.14997059096678328</c:v>
                </c:pt>
                <c:pt idx="25">
                  <c:v>0.14457932728010853</c:v>
                </c:pt>
                <c:pt idx="26">
                  <c:v>0.13162432829640955</c:v>
                </c:pt>
                <c:pt idx="27">
                  <c:v>0.12249236994616119</c:v>
                </c:pt>
                <c:pt idx="28">
                  <c:v>0.11199111449506848</c:v>
                </c:pt>
              </c:numCache>
            </c:numRef>
          </c:val>
        </c:ser>
        <c:marker val="1"/>
        <c:axId val="56511872"/>
        <c:axId val="56510336"/>
      </c:lineChart>
      <c:catAx>
        <c:axId val="56486528"/>
        <c:scaling>
          <c:orientation val="minMax"/>
        </c:scaling>
        <c:axPos val="b"/>
        <c:tickLblPos val="nextTo"/>
        <c:crossAx val="56508800"/>
        <c:crosses val="autoZero"/>
        <c:auto val="1"/>
        <c:lblAlgn val="ctr"/>
        <c:lblOffset val="100"/>
      </c:catAx>
      <c:valAx>
        <c:axId val="56508800"/>
        <c:scaling>
          <c:orientation val="minMax"/>
        </c:scaling>
        <c:axPos val="l"/>
        <c:numFmt formatCode="#,##0_ " sourceLinked="1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56486528"/>
        <c:crosses val="autoZero"/>
        <c:crossBetween val="between"/>
      </c:valAx>
      <c:valAx>
        <c:axId val="56510336"/>
        <c:scaling>
          <c:orientation val="minMax"/>
        </c:scaling>
        <c:axPos val="r"/>
        <c:numFmt formatCode="0%" sourceLinked="0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56511872"/>
        <c:crosses val="max"/>
        <c:crossBetween val="between"/>
      </c:valAx>
      <c:catAx>
        <c:axId val="56511872"/>
        <c:scaling>
          <c:orientation val="minMax"/>
        </c:scaling>
        <c:delete val="1"/>
        <c:axPos val="b"/>
        <c:tickLblPos val="none"/>
        <c:crossAx val="56510336"/>
        <c:crosses val="autoZero"/>
        <c:auto val="1"/>
        <c:lblAlgn val="ctr"/>
        <c:lblOffset val="100"/>
      </c:cat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6060B7-0357-4D6A-B83C-C0CBC0054D8D}" type="datetimeFigureOut">
              <a:rPr lang="ko-KR" altLang="en-US"/>
              <a:pPr>
                <a:defRPr/>
              </a:pPr>
              <a:t>2011-07-05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7A0D29-897F-434F-9DA4-E9D8063DDC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질 관리를 위한 기관 간 역할분담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A0D29-897F-434F-9DA4-E9D8063DDC5B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2011. 4</a:t>
            </a:r>
            <a:r>
              <a:rPr lang="ko-KR" altLang="en-US" smtClean="0"/>
              <a:t>월 </a:t>
            </a:r>
            <a:r>
              <a:rPr lang="en-US" altLang="ko-KR" smtClean="0"/>
              <a:t>6,509</a:t>
            </a:r>
            <a:r>
              <a:rPr lang="ko-KR" altLang="en-US" smtClean="0"/>
              <a:t>명 </a:t>
            </a:r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09CCF6-951A-4D09-881C-01CD1DFAAF39}" type="slidenum">
              <a:rPr lang="ko-KR" altLang="en-US" smtClean="0"/>
              <a:pPr/>
              <a:t>40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2011. 4</a:t>
            </a:r>
            <a:r>
              <a:rPr lang="ko-KR" altLang="en-US" smtClean="0"/>
              <a:t>월 </a:t>
            </a:r>
            <a:r>
              <a:rPr lang="en-US" altLang="ko-KR" smtClean="0"/>
              <a:t>6,509</a:t>
            </a:r>
            <a:r>
              <a:rPr lang="ko-KR" altLang="en-US" smtClean="0"/>
              <a:t>명 </a:t>
            </a:r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F140C-ADDB-4B45-9B4E-ADDD23AF647C}" type="slidenum">
              <a:rPr lang="ko-KR" altLang="en-US" smtClean="0"/>
              <a:pPr/>
              <a:t>41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2011. 4</a:t>
            </a:r>
            <a:r>
              <a:rPr lang="ko-KR" altLang="en-US" smtClean="0"/>
              <a:t>월 </a:t>
            </a:r>
            <a:r>
              <a:rPr lang="en-US" altLang="ko-KR" smtClean="0"/>
              <a:t>6,509</a:t>
            </a:r>
            <a:r>
              <a:rPr lang="ko-KR" altLang="en-US" smtClean="0"/>
              <a:t>명 </a:t>
            </a:r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105441-49C2-4EEC-9519-754CF2870A4F}" type="slidenum">
              <a:rPr lang="ko-KR" altLang="en-US" smtClean="0"/>
              <a:pPr/>
              <a:t>42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mtClean="0"/>
              <a:t>진보와 보수 논쟁</a:t>
            </a:r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974309-726F-4773-946B-283E23AC99EC}" type="slidenum">
              <a:rPr lang="ko-KR" altLang="en-US" smtClean="0"/>
              <a:pPr/>
              <a:t>43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 smtClean="0"/>
              <a:t>청원군 노인문제에 대해 어떻게 생각하십니까</a:t>
            </a:r>
            <a:r>
              <a:rPr lang="en-US" altLang="ko-KR" smtClean="0"/>
              <a:t>?</a:t>
            </a:r>
            <a:endParaRPr lang="ko-KR" altLang="en-US" smtClean="0"/>
          </a:p>
        </p:txBody>
      </p:sp>
      <p:sp>
        <p:nvSpPr>
          <p:cNvPr id="563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C43EF4-8DF7-457D-9492-4AC03C5E6676}" type="slidenum">
              <a:rPr lang="ko-KR" altLang="en-US" smtClean="0"/>
              <a:pPr/>
              <a:t>44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우리 센터 같은 경우에는 사회복지 마인드로만은 안돼요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멀리 봐야 살아남는데 경영마인드로 전환하는 것이 맞는지 모르겠어요</a:t>
            </a:r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3F2616-F71A-4A91-9ECA-D881798C8B13}" type="slidenum">
              <a:rPr lang="ko-KR" altLang="en-US" smtClean="0"/>
              <a:pPr/>
              <a:t>45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질 관리를 위한 기관 간 역할분담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A0D29-897F-434F-9DA4-E9D8063DDC5B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질 관리를 위한 기관 간 역할분담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A0D29-897F-434F-9DA4-E9D8063DDC5B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질 관리를 위한 기관 간 역할분담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A0D29-897F-434F-9DA4-E9D8063DDC5B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mtClean="0"/>
              <a:t>보건의료 재정은 공공비중 강화</a:t>
            </a:r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C357F6-BFF6-4EFF-B0BB-09C71351F8E1}" type="slidenum">
              <a:rPr lang="ko-KR" altLang="en-US" smtClean="0"/>
              <a:pPr/>
              <a:t>30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2011. 4</a:t>
            </a:r>
            <a:r>
              <a:rPr lang="ko-KR" altLang="en-US" smtClean="0"/>
              <a:t>월 </a:t>
            </a:r>
            <a:r>
              <a:rPr lang="en-US" altLang="ko-KR" smtClean="0"/>
              <a:t>6,509</a:t>
            </a:r>
            <a:r>
              <a:rPr lang="ko-KR" altLang="en-US" smtClean="0"/>
              <a:t>명 </a:t>
            </a:r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C6FB4-224F-487C-ADA7-94009D276B41}" type="slidenum">
              <a:rPr lang="ko-KR" altLang="en-US" smtClean="0"/>
              <a:pPr/>
              <a:t>36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2011. 4</a:t>
            </a:r>
            <a:r>
              <a:rPr lang="ko-KR" altLang="en-US" smtClean="0"/>
              <a:t>월 </a:t>
            </a:r>
            <a:r>
              <a:rPr lang="en-US" altLang="ko-KR" smtClean="0"/>
              <a:t>6,509</a:t>
            </a:r>
            <a:r>
              <a:rPr lang="ko-KR" altLang="en-US" smtClean="0"/>
              <a:t>명 </a:t>
            </a:r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A1690-8832-4CD0-B471-68E7388BCF65}" type="slidenum">
              <a:rPr lang="ko-KR" altLang="en-US" smtClean="0"/>
              <a:pPr/>
              <a:t>37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2011. 4</a:t>
            </a:r>
            <a:r>
              <a:rPr lang="ko-KR" altLang="en-US" smtClean="0"/>
              <a:t>월 </a:t>
            </a:r>
            <a:r>
              <a:rPr lang="en-US" altLang="ko-KR" smtClean="0"/>
              <a:t>6,509</a:t>
            </a:r>
            <a:r>
              <a:rPr lang="ko-KR" altLang="en-US" smtClean="0"/>
              <a:t>명 </a:t>
            </a:r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6C5A-3B8C-4E69-A1C4-5C1FA3D54054}" type="slidenum">
              <a:rPr lang="ko-KR" altLang="en-US" smtClean="0"/>
              <a:pPr/>
              <a:t>38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2011. 4</a:t>
            </a:r>
            <a:r>
              <a:rPr lang="ko-KR" altLang="en-US" smtClean="0"/>
              <a:t>월 </a:t>
            </a:r>
            <a:r>
              <a:rPr lang="en-US" altLang="ko-KR" smtClean="0"/>
              <a:t>6,509</a:t>
            </a:r>
            <a:r>
              <a:rPr lang="ko-KR" altLang="en-US" smtClean="0"/>
              <a:t>명 </a:t>
            </a:r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54BBF3-612A-49E2-A54D-D87F844C2007}" type="slidenum">
              <a:rPr lang="ko-KR" altLang="en-US" smtClean="0"/>
              <a:pPr/>
              <a:t>39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763000" y="0"/>
            <a:ext cx="381000" cy="6858000"/>
            <a:chOff x="0" y="0"/>
            <a:chExt cx="24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9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7" name="Rectangle 5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8" name="Rectangle 6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9" name="Rectangle 7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0" name="Rectangle 8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1" name="Rectangle 9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2" name="Rectangle 10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3" name="Rectangle 11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4" name="Rectangle 12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5" name="Rectangle 13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6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7" name="Rectangle 15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8" name="Rectangle 16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9" name="Rectangle 17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0" name="Rectangle 18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1" name="Rectangle 19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2" name="Rectangle 20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3" name="Rectangle 21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4" name="Rectangle 22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5" name="Rectangle 23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6" name="Rectangle 24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7" name="Rectangle 25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8" name="Rectangle 26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9" name="Rectangle 27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0" name="Rectangle 28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1" name="Rectangle 29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2" name="Rectangle 30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3" name="Rectangle 31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4" name="Rectangle 32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5" name="Rectangle 33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6" name="Rectangle 34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7" name="Rectangle 35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8" name="Rectangle 36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9" name="Rectangle 37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30" name="Rectangle 38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31" name="Rectangle 39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32" name="Rectangle 40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33" name="Rectangle 41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34" name="Rectangle 42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35" name="Rectangle 43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6" name="Group 44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56" name="Rectangle 45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7" name="Rectangle 46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8" name="Rectangle 47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9" name="Rectangle 48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0" name="Rectangle 49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1" name="Rectangle 50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2" name="Rectangle 51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3" name="Rectangle 52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4" name="Rectangle 53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5" name="Rectangle 54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6" name="Rectangle 55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7" name="Rectangle 56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8" name="Rectangle 57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9" name="Rectangle 58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0" name="Rectangle 59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1" name="Rectangle 60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2" name="Rectangle 61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3" name="Rectangle 62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4" name="Rectangle 63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5" name="Rectangle 64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6" name="Rectangle 65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7" name="Rectangle 66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8" name="Rectangle 67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9" name="Rectangle 68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0" name="Rectangle 69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1" name="Rectangle 70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2" name="Rectangle 71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3" name="Rectangle 72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" name="Rectangle 73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" name="Rectangle 74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" name="Rectangle 75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7" name="Rectangle 76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8" name="Rectangle 77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9" name="Rectangle 78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0" name="Rectangle 79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1" name="Rectangle 80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2" name="Rectangle 81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3" name="Rectangle 82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4" name="Rectangle 83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5" name="Rectangle 84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7" name="Group 85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16" name="Rectangle 8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7" name="Rectangle 8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8" name="Rectangle 8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9" name="Rectangle 8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0" name="Rectangle 9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1" name="Rectangle 9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2" name="Rectangle 9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3" name="Rectangle 9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4" name="Rectangle 9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5" name="Rectangle 9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6" name="Rectangle 9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7" name="Rectangle 9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8" name="Rectangle 9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9" name="Rectangle 9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0" name="Rectangle 10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1" name="Rectangle 10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2" name="Rectangle 10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3" name="Rectangle 10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4" name="Rectangle 10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5" name="Rectangle 10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6" name="Rectangle 10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7" name="Rectangle 10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8" name="Rectangle 10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9" name="Rectangle 10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0" name="Rectangle 11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1" name="Rectangle 11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2" name="Rectangle 11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3" name="Rectangle 11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4" name="Rectangle 11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" name="Rectangle 11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6" name="Rectangle 11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7" name="Rectangle 11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8" name="Rectangle 11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9" name="Rectangle 11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0" name="Rectangle 12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1" name="Rectangle 12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2" name="Rectangle 12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3" name="Rectangle 12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4" name="Rectangle 12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5" name="Rectangle 12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8" name="Group 126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76" name="Rectangle 12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7" name="Rectangle 12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8" name="Rectangle 12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9" name="Rectangle 13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0" name="Rectangle 13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1" name="Rectangle 13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2" name="Rectangle 13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3" name="Rectangle 13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4" name="Rectangle 13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5" name="Rectangle 13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6" name="Rectangle 13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7" name="Rectangle 13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8" name="Rectangle 13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9" name="Rectangle 14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0" name="Rectangle 14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1" name="Rectangle 14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2" name="Rectangle 14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3" name="Rectangle 14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4" name="Rectangle 14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5" name="Rectangle 14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6" name="Rectangle 14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7" name="Rectangle 14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8" name="Rectangle 14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9" name="Rectangle 15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0" name="Rectangle 15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1" name="Rectangle 15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2" name="Rectangle 15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3" name="Rectangle 15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4" name="Rectangle 15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5" name="Rectangle 15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6" name="Rectangle 15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7" name="Rectangle 15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8" name="Rectangle 15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9" name="Rectangle 16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0" name="Rectangle 16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1" name="Rectangle 16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" name="Rectangle 16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" name="Rectangle 16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4" name="Rectangle 16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5" name="Rectangle 16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9" name="Group 167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36" name="Rectangle 168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" name="Rectangle 169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" name="Rectangle 170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" name="Rectangle 171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" name="Rectangle 172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" name="Rectangle 173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" name="Rectangle 174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" name="Rectangle 175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" name="Rectangle 176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" name="Rectangle 177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" name="Rectangle 178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7" name="Rectangle 179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8" name="Rectangle 180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9" name="Rectangle 181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0" name="Rectangle 182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1" name="Rectangle 183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2" name="Rectangle 184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3" name="Rectangle 185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4" name="Rectangle 186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5" name="Rectangle 187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6" name="Rectangle 188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7" name="Rectangle 189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8" name="Rectangle 190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9" name="Rectangle 191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0" name="Rectangle 192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1" name="Rectangle 193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2" name="Rectangle 194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3" name="Rectangle 195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4" name="Rectangle 196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5" name="Rectangle 197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6" name="Rectangle 198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7" name="Rectangle 199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8" name="Rectangle 200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9" name="Rectangle 201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0" name="Rectangle 202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1" name="Rectangle 203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2" name="Rectangle 204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3" name="Rectangle 205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" name="Rectangle 206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5" name="Rectangle 207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10" name="Group 208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1" name="Rectangle 209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" name="Rectangle 210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" name="Rectangle 211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" name="Rectangle 212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" name="Rectangle 213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" name="Rectangle 214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" name="Rectangle 215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" name="Rectangle 216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" name="Rectangle 217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" name="Rectangle 218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" name="Rectangle 219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" name="Rectangle 220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3" name="Rectangle 221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4" name="Rectangle 222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" name="Rectangle 223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6" name="Rectangle 224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" name="Rectangle 225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" name="Rectangle 226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" name="Rectangle 227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" name="Rectangle 228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" name="Rectangle 229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" name="Rectangle 230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" name="Rectangle 231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" name="Rectangle 232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" name="Rectangle 233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</p:grpSp>
      <p:grpSp>
        <p:nvGrpSpPr>
          <p:cNvPr id="236" name="Group 234"/>
          <p:cNvGrpSpPr>
            <a:grpSpLocks/>
          </p:cNvGrpSpPr>
          <p:nvPr/>
        </p:nvGrpSpPr>
        <p:grpSpPr bwMode="auto">
          <a:xfrm>
            <a:off x="0" y="0"/>
            <a:ext cx="381000" cy="6858000"/>
            <a:chOff x="0" y="0"/>
            <a:chExt cx="240" cy="4320"/>
          </a:xfrm>
        </p:grpSpPr>
        <p:grpSp>
          <p:nvGrpSpPr>
            <p:cNvPr id="237" name="Group 235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428" name="Rectangle 23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9" name="Rectangle 23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0" name="Rectangle 23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1" name="Rectangle 23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2" name="Rectangle 24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3" name="Rectangle 24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4" name="Rectangle 24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5" name="Rectangle 24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6" name="Rectangle 24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7" name="Rectangle 24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8" name="Rectangle 24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9" name="Rectangle 24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0" name="Rectangle 24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1" name="Rectangle 24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2" name="Rectangle 25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3" name="Rectangle 25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4" name="Rectangle 25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5" name="Rectangle 25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6" name="Rectangle 25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7" name="Rectangle 25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8" name="Rectangle 25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9" name="Rectangle 25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0" name="Rectangle 25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1" name="Rectangle 25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2" name="Rectangle 26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3" name="Rectangle 26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4" name="Rectangle 26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5" name="Rectangle 26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6" name="Rectangle 26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7" name="Rectangle 26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8" name="Rectangle 26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9" name="Rectangle 26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0" name="Rectangle 26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1" name="Rectangle 26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2" name="Rectangle 27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3" name="Rectangle 27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4" name="Rectangle 27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5" name="Rectangle 27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6" name="Rectangle 27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7" name="Rectangle 27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238" name="Group 276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388" name="Rectangle 27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9" name="Rectangle 27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0" name="Rectangle 27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1" name="Rectangle 28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2" name="Rectangle 28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3" name="Rectangle 28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4" name="Rectangle 28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5" name="Rectangle 28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6" name="Rectangle 28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7" name="Rectangle 28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8" name="Rectangle 28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9" name="Rectangle 28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0" name="Rectangle 28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1" name="Rectangle 29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2" name="Rectangle 29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3" name="Rectangle 29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4" name="Rectangle 29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5" name="Rectangle 29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6" name="Rectangle 29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7" name="Rectangle 29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8" name="Rectangle 29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9" name="Rectangle 29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0" name="Rectangle 29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1" name="Rectangle 30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2" name="Rectangle 30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3" name="Rectangle 30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4" name="Rectangle 30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5" name="Rectangle 30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6" name="Rectangle 30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7" name="Rectangle 30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8" name="Rectangle 30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9" name="Rectangle 30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0" name="Rectangle 30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1" name="Rectangle 31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2" name="Rectangle 31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3" name="Rectangle 31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4" name="Rectangle 31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5" name="Rectangle 31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6" name="Rectangle 31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7" name="Rectangle 31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239" name="Group 317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348" name="Rectangle 318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9" name="Rectangle 319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0" name="Rectangle 320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1" name="Rectangle 321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2" name="Rectangle 322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3" name="Rectangle 323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4" name="Rectangle 324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5" name="Rectangle 325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6" name="Rectangle 326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7" name="Rectangle 327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8" name="Rectangle 328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9" name="Rectangle 329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0" name="Rectangle 330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1" name="Rectangle 331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2" name="Rectangle 332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3" name="Rectangle 333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4" name="Rectangle 334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5" name="Rectangle 335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6" name="Rectangle 336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7" name="Rectangle 337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8" name="Rectangle 338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9" name="Rectangle 339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0" name="Rectangle 340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1" name="Rectangle 341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2" name="Rectangle 342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3" name="Rectangle 343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4" name="Rectangle 344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5" name="Rectangle 345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6" name="Rectangle 346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7" name="Rectangle 347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8" name="Rectangle 348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9" name="Rectangle 349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0" name="Rectangle 350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1" name="Rectangle 351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2" name="Rectangle 352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3" name="Rectangle 353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4" name="Rectangle 354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5" name="Rectangle 355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6" name="Rectangle 356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7" name="Rectangle 357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240" name="Group 358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308" name="Rectangle 359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9" name="Rectangle 360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0" name="Rectangle 361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1" name="Rectangle 362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2" name="Rectangle 363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3" name="Rectangle 364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4" name="Rectangle 365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5" name="Rectangle 366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6" name="Rectangle 367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7" name="Rectangle 368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8" name="Rectangle 369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9" name="Rectangle 370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0" name="Rectangle 371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1" name="Rectangle 372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2" name="Rectangle 373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3" name="Rectangle 374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4" name="Rectangle 375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5" name="Rectangle 376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6" name="Rectangle 377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7" name="Rectangle 378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8" name="Rectangle 379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9" name="Rectangle 380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0" name="Rectangle 381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1" name="Rectangle 382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2" name="Rectangle 383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3" name="Rectangle 384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4" name="Rectangle 385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5" name="Rectangle 386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6" name="Rectangle 387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7" name="Rectangle 388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8" name="Rectangle 389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9" name="Rectangle 390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0" name="Rectangle 391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1" name="Rectangle 392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2" name="Rectangle 393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3" name="Rectangle 394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4" name="Rectangle 395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5" name="Rectangle 396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6" name="Rectangle 397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7" name="Rectangle 398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241" name="Group 399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268" name="Rectangle 400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69" name="Rectangle 401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0" name="Rectangle 402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1" name="Rectangle 403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2" name="Rectangle 404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3" name="Rectangle 405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4" name="Rectangle 406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5" name="Rectangle 407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6" name="Rectangle 408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7" name="Rectangle 409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8" name="Rectangle 410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9" name="Rectangle 411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0" name="Rectangle 412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1" name="Rectangle 413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2" name="Rectangle 414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3" name="Rectangle 415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4" name="Rectangle 416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5" name="Rectangle 417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6" name="Rectangle 418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7" name="Rectangle 419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8" name="Rectangle 420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9" name="Rectangle 421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0" name="Rectangle 422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1" name="Rectangle 423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2" name="Rectangle 424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3" name="Rectangle 425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4" name="Rectangle 426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5" name="Rectangle 427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6" name="Rectangle 428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7" name="Rectangle 429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8" name="Rectangle 430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9" name="Rectangle 431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0" name="Rectangle 432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1" name="Rectangle 433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2" name="Rectangle 434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3" name="Rectangle 435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4" name="Rectangle 436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5" name="Rectangle 437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6" name="Rectangle 438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7" name="Rectangle 439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242" name="Group 440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243" name="Rectangle 441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44" name="Rectangle 442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45" name="Rectangle 443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46" name="Rectangle 444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47" name="Rectangle 445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48" name="Rectangle 446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49" name="Rectangle 447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0" name="Rectangle 448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1" name="Rectangle 449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2" name="Rectangle 450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3" name="Rectangle 451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4" name="Rectangle 452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5" name="Rectangle 453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6" name="Rectangle 454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7" name="Rectangle 455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8" name="Rectangle 456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59" name="Rectangle 457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60" name="Rectangle 458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61" name="Rectangle 459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62" name="Rectangle 460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63" name="Rectangle 461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64" name="Rectangle 462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65" name="Rectangle 463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66" name="Rectangle 464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67" name="Rectangle 465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</p:grpSp>
      <p:grpSp>
        <p:nvGrpSpPr>
          <p:cNvPr id="468" name="Group 466"/>
          <p:cNvGrpSpPr>
            <a:grpSpLocks/>
          </p:cNvGrpSpPr>
          <p:nvPr/>
        </p:nvGrpSpPr>
        <p:grpSpPr bwMode="auto">
          <a:xfrm>
            <a:off x="533400" y="1905000"/>
            <a:ext cx="8218488" cy="2058988"/>
            <a:chOff x="336" y="1200"/>
            <a:chExt cx="5177" cy="1297"/>
          </a:xfrm>
        </p:grpSpPr>
        <p:sp>
          <p:nvSpPr>
            <p:cNvPr id="469" name="Freeform 467"/>
            <p:cNvSpPr>
              <a:spLocks/>
            </p:cNvSpPr>
            <p:nvPr/>
          </p:nvSpPr>
          <p:spPr bwMode="auto">
            <a:xfrm>
              <a:off x="336" y="1776"/>
              <a:ext cx="2585" cy="72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92"/>
                </a:cxn>
                <a:cxn ang="0">
                  <a:pos x="524" y="468"/>
                </a:cxn>
                <a:cxn ang="0">
                  <a:pos x="1124" y="652"/>
                </a:cxn>
                <a:cxn ang="0">
                  <a:pos x="1920" y="712"/>
                </a:cxn>
                <a:cxn ang="0">
                  <a:pos x="2432" y="600"/>
                </a:cxn>
                <a:cxn ang="0">
                  <a:pos x="2576" y="396"/>
                </a:cxn>
                <a:cxn ang="0">
                  <a:pos x="2376" y="516"/>
                </a:cxn>
                <a:cxn ang="0">
                  <a:pos x="1808" y="576"/>
                </a:cxn>
                <a:cxn ang="0">
                  <a:pos x="1196" y="504"/>
                </a:cxn>
                <a:cxn ang="0">
                  <a:pos x="776" y="372"/>
                </a:cxn>
                <a:cxn ang="0">
                  <a:pos x="392" y="188"/>
                </a:cxn>
                <a:cxn ang="0">
                  <a:pos x="48" y="0"/>
                </a:cxn>
              </a:cxnLst>
              <a:rect l="0" t="0" r="r" b="b"/>
              <a:pathLst>
                <a:path w="2585" h="721">
                  <a:moveTo>
                    <a:pt x="48" y="0"/>
                  </a:moveTo>
                  <a:lnTo>
                    <a:pt x="0" y="192"/>
                  </a:lnTo>
                  <a:cubicBezTo>
                    <a:pt x="79" y="270"/>
                    <a:pt x="337" y="391"/>
                    <a:pt x="524" y="468"/>
                  </a:cubicBezTo>
                  <a:cubicBezTo>
                    <a:pt x="711" y="545"/>
                    <a:pt x="891" y="611"/>
                    <a:pt x="1124" y="652"/>
                  </a:cubicBezTo>
                  <a:cubicBezTo>
                    <a:pt x="1357" y="693"/>
                    <a:pt x="1702" y="721"/>
                    <a:pt x="1920" y="712"/>
                  </a:cubicBezTo>
                  <a:cubicBezTo>
                    <a:pt x="2138" y="703"/>
                    <a:pt x="2323" y="653"/>
                    <a:pt x="2432" y="600"/>
                  </a:cubicBezTo>
                  <a:cubicBezTo>
                    <a:pt x="2541" y="547"/>
                    <a:pt x="2585" y="410"/>
                    <a:pt x="2576" y="396"/>
                  </a:cubicBezTo>
                  <a:cubicBezTo>
                    <a:pt x="2567" y="382"/>
                    <a:pt x="2504" y="486"/>
                    <a:pt x="2376" y="516"/>
                  </a:cubicBezTo>
                  <a:cubicBezTo>
                    <a:pt x="2248" y="546"/>
                    <a:pt x="2005" y="578"/>
                    <a:pt x="1808" y="576"/>
                  </a:cubicBezTo>
                  <a:cubicBezTo>
                    <a:pt x="1611" y="574"/>
                    <a:pt x="1368" y="538"/>
                    <a:pt x="1196" y="504"/>
                  </a:cubicBezTo>
                  <a:cubicBezTo>
                    <a:pt x="1024" y="470"/>
                    <a:pt x="910" y="425"/>
                    <a:pt x="776" y="372"/>
                  </a:cubicBezTo>
                  <a:cubicBezTo>
                    <a:pt x="642" y="319"/>
                    <a:pt x="513" y="250"/>
                    <a:pt x="392" y="188"/>
                  </a:cubicBezTo>
                  <a:cubicBezTo>
                    <a:pt x="271" y="126"/>
                    <a:pt x="120" y="39"/>
                    <a:pt x="48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40000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0" name="Freeform 468"/>
            <p:cNvSpPr>
              <a:spLocks/>
            </p:cNvSpPr>
            <p:nvPr/>
          </p:nvSpPr>
          <p:spPr bwMode="auto">
            <a:xfrm rot="-1915" flipH="1" flipV="1">
              <a:off x="2880" y="1200"/>
              <a:ext cx="2633" cy="77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92"/>
                </a:cxn>
                <a:cxn ang="0">
                  <a:pos x="524" y="468"/>
                </a:cxn>
                <a:cxn ang="0">
                  <a:pos x="1124" y="652"/>
                </a:cxn>
                <a:cxn ang="0">
                  <a:pos x="1920" y="712"/>
                </a:cxn>
                <a:cxn ang="0">
                  <a:pos x="2432" y="600"/>
                </a:cxn>
                <a:cxn ang="0">
                  <a:pos x="2576" y="396"/>
                </a:cxn>
                <a:cxn ang="0">
                  <a:pos x="2376" y="516"/>
                </a:cxn>
                <a:cxn ang="0">
                  <a:pos x="1808" y="576"/>
                </a:cxn>
                <a:cxn ang="0">
                  <a:pos x="1196" y="504"/>
                </a:cxn>
                <a:cxn ang="0">
                  <a:pos x="776" y="372"/>
                </a:cxn>
                <a:cxn ang="0">
                  <a:pos x="392" y="188"/>
                </a:cxn>
                <a:cxn ang="0">
                  <a:pos x="48" y="0"/>
                </a:cxn>
              </a:cxnLst>
              <a:rect l="0" t="0" r="r" b="b"/>
              <a:pathLst>
                <a:path w="2585" h="721">
                  <a:moveTo>
                    <a:pt x="48" y="0"/>
                  </a:moveTo>
                  <a:lnTo>
                    <a:pt x="0" y="192"/>
                  </a:lnTo>
                  <a:cubicBezTo>
                    <a:pt x="79" y="270"/>
                    <a:pt x="337" y="391"/>
                    <a:pt x="524" y="468"/>
                  </a:cubicBezTo>
                  <a:cubicBezTo>
                    <a:pt x="711" y="545"/>
                    <a:pt x="891" y="611"/>
                    <a:pt x="1124" y="652"/>
                  </a:cubicBezTo>
                  <a:cubicBezTo>
                    <a:pt x="1357" y="693"/>
                    <a:pt x="1702" y="721"/>
                    <a:pt x="1920" y="712"/>
                  </a:cubicBezTo>
                  <a:cubicBezTo>
                    <a:pt x="2138" y="703"/>
                    <a:pt x="2323" y="653"/>
                    <a:pt x="2432" y="600"/>
                  </a:cubicBezTo>
                  <a:cubicBezTo>
                    <a:pt x="2541" y="547"/>
                    <a:pt x="2585" y="410"/>
                    <a:pt x="2576" y="396"/>
                  </a:cubicBezTo>
                  <a:cubicBezTo>
                    <a:pt x="2567" y="382"/>
                    <a:pt x="2504" y="486"/>
                    <a:pt x="2376" y="516"/>
                  </a:cubicBezTo>
                  <a:cubicBezTo>
                    <a:pt x="2248" y="546"/>
                    <a:pt x="2005" y="578"/>
                    <a:pt x="1808" y="576"/>
                  </a:cubicBezTo>
                  <a:cubicBezTo>
                    <a:pt x="1611" y="574"/>
                    <a:pt x="1368" y="538"/>
                    <a:pt x="1196" y="504"/>
                  </a:cubicBezTo>
                  <a:cubicBezTo>
                    <a:pt x="1024" y="470"/>
                    <a:pt x="910" y="425"/>
                    <a:pt x="776" y="372"/>
                  </a:cubicBezTo>
                  <a:cubicBezTo>
                    <a:pt x="642" y="319"/>
                    <a:pt x="513" y="250"/>
                    <a:pt x="392" y="188"/>
                  </a:cubicBezTo>
                  <a:cubicBezTo>
                    <a:pt x="271" y="126"/>
                    <a:pt x="120" y="39"/>
                    <a:pt x="48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4000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14133" name="Rectangle 46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14134" name="Rectangle 47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71" name="Rectangle 4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72" name="Rectangle 4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73" name="Rectangle 4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2664-88C9-40CC-A1A7-77A18483AD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321E-9664-4BC2-870C-CBBD022D3A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A5B3-95B1-4497-9329-E848EE866A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D9D3D-28CB-4E46-86F6-0026C63029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9092E-F751-4CE6-8898-86EF4D0642B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038600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18C20-81C2-4D68-BB28-5B6ECBDD87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93A6-555A-4FCD-8941-33DBC831D3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2FF4-0639-40C8-8264-FA1E7482F2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DEE34-1DB6-4B5D-A706-F23BB21F2F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493B-CA65-4DF7-8AD7-4BCD6B90E3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B67F-18F0-4535-96E2-A3000BB8FC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8763000" y="0"/>
            <a:ext cx="381000" cy="6858000"/>
            <a:chOff x="0" y="0"/>
            <a:chExt cx="240" cy="4320"/>
          </a:xfrm>
        </p:grpSpPr>
        <p:grpSp>
          <p:nvGrpSpPr>
            <p:cNvPr id="331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1264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45" name="Rectangle 5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46" name="Rectangle 6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47" name="Rectangle 7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48" name="Rectangle 8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49" name="Rectangle 9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50" name="Rectangle 10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51" name="Rectangle 11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52" name="Rectangle 12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53" name="Rectangle 13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54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55" name="Rectangle 15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56" name="Rectangle 16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57" name="Rectangle 17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58" name="Rectangle 18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59" name="Rectangle 19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60" name="Rectangle 20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61" name="Rectangle 21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62" name="Rectangle 22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63" name="Rectangle 23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64" name="Rectangle 24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65" name="Rectangle 25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66" name="Rectangle 26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67" name="Rectangle 27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68" name="Rectangle 28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69" name="Rectangle 29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70" name="Rectangle 30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71" name="Rectangle 31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72" name="Rectangle 32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73" name="Rectangle 33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74" name="Rectangle 34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75" name="Rectangle 35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76" name="Rectangle 36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77" name="Rectangle 37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78" name="Rectangle 38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79" name="Rectangle 39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80" name="Rectangle 40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81" name="Rectangle 41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82" name="Rectangle 42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83" name="Rectangle 43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3314" name="Group 44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12685" name="Rectangle 45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86" name="Rectangle 46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87" name="Rectangle 47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88" name="Rectangle 48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89" name="Rectangle 49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90" name="Rectangle 50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91" name="Rectangle 51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92" name="Rectangle 52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93" name="Rectangle 53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94" name="Rectangle 54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95" name="Rectangle 55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96" name="Rectangle 56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97" name="Rectangle 57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98" name="Rectangle 58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699" name="Rectangle 59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00" name="Rectangle 60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01" name="Rectangle 61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02" name="Rectangle 62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03" name="Rectangle 63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04" name="Rectangle 64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05" name="Rectangle 65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06" name="Rectangle 66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07" name="Rectangle 67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08" name="Rectangle 68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09" name="Rectangle 69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10" name="Rectangle 70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11" name="Rectangle 71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12" name="Rectangle 72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13" name="Rectangle 73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14" name="Rectangle 74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15" name="Rectangle 75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16" name="Rectangle 76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17" name="Rectangle 77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18" name="Rectangle 78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19" name="Rectangle 79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20" name="Rectangle 80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21" name="Rectangle 81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22" name="Rectangle 82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23" name="Rectangle 83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24" name="Rectangle 84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3315" name="Group 85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12726" name="Rectangle 8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27" name="Rectangle 8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28" name="Rectangle 8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29" name="Rectangle 8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30" name="Rectangle 9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31" name="Rectangle 9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32" name="Rectangle 9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33" name="Rectangle 9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34" name="Rectangle 9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35" name="Rectangle 9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36" name="Rectangle 9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37" name="Rectangle 9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38" name="Rectangle 9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39" name="Rectangle 9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40" name="Rectangle 10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41" name="Rectangle 10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42" name="Rectangle 10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43" name="Rectangle 10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44" name="Rectangle 10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45" name="Rectangle 10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46" name="Rectangle 10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47" name="Rectangle 10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48" name="Rectangle 10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49" name="Rectangle 10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50" name="Rectangle 11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51" name="Rectangle 11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52" name="Rectangle 11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53" name="Rectangle 11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54" name="Rectangle 11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55" name="Rectangle 11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56" name="Rectangle 11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57" name="Rectangle 11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58" name="Rectangle 11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59" name="Rectangle 11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60" name="Rectangle 12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61" name="Rectangle 12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62" name="Rectangle 12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63" name="Rectangle 12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64" name="Rectangle 12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65" name="Rectangle 12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3316" name="Group 126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12767" name="Rectangle 12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68" name="Rectangle 12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69" name="Rectangle 12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70" name="Rectangle 13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71" name="Rectangle 13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72" name="Rectangle 13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73" name="Rectangle 13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74" name="Rectangle 13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75" name="Rectangle 13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76" name="Rectangle 13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77" name="Rectangle 13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78" name="Rectangle 13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79" name="Rectangle 13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80" name="Rectangle 14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81" name="Rectangle 14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82" name="Rectangle 14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83" name="Rectangle 14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84" name="Rectangle 14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85" name="Rectangle 14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86" name="Rectangle 14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87" name="Rectangle 14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88" name="Rectangle 14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89" name="Rectangle 14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90" name="Rectangle 15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91" name="Rectangle 15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92" name="Rectangle 15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93" name="Rectangle 15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94" name="Rectangle 15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95" name="Rectangle 15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96" name="Rectangle 15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97" name="Rectangle 15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98" name="Rectangle 15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799" name="Rectangle 15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00" name="Rectangle 16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01" name="Rectangle 16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02" name="Rectangle 16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03" name="Rectangle 16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04" name="Rectangle 16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05" name="Rectangle 16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06" name="Rectangle 16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3317" name="Group 167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12808" name="Rectangle 168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09" name="Rectangle 169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10" name="Rectangle 170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11" name="Rectangle 171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12" name="Rectangle 172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13" name="Rectangle 173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14" name="Rectangle 174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15" name="Rectangle 175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16" name="Rectangle 176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17" name="Rectangle 177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18" name="Rectangle 178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19" name="Rectangle 179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20" name="Rectangle 180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21" name="Rectangle 181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22" name="Rectangle 182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23" name="Rectangle 183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24" name="Rectangle 184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25" name="Rectangle 185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26" name="Rectangle 186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27" name="Rectangle 187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28" name="Rectangle 188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29" name="Rectangle 189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30" name="Rectangle 190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31" name="Rectangle 191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32" name="Rectangle 192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33" name="Rectangle 193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34" name="Rectangle 194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35" name="Rectangle 195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36" name="Rectangle 196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37" name="Rectangle 197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38" name="Rectangle 198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39" name="Rectangle 199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40" name="Rectangle 200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41" name="Rectangle 201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42" name="Rectangle 202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43" name="Rectangle 203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44" name="Rectangle 204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45" name="Rectangle 205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46" name="Rectangle 206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47" name="Rectangle 207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3318" name="Group 208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12849" name="Rectangle 209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50" name="Rectangle 210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51" name="Rectangle 211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52" name="Rectangle 212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53" name="Rectangle 213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54" name="Rectangle 214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55" name="Rectangle 215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56" name="Rectangle 216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57" name="Rectangle 217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58" name="Rectangle 218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59" name="Rectangle 219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60" name="Rectangle 220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61" name="Rectangle 221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62" name="Rectangle 222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63" name="Rectangle 223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64" name="Rectangle 224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65" name="Rectangle 225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66" name="Rectangle 226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67" name="Rectangle 227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68" name="Rectangle 228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69" name="Rectangle 229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70" name="Rectangle 230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71" name="Rectangle 231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72" name="Rectangle 232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73" name="Rectangle 233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</p:grpSp>
      <p:grpSp>
        <p:nvGrpSpPr>
          <p:cNvPr id="3075" name="Group 234"/>
          <p:cNvGrpSpPr>
            <a:grpSpLocks/>
          </p:cNvGrpSpPr>
          <p:nvPr/>
        </p:nvGrpSpPr>
        <p:grpSpPr bwMode="auto">
          <a:xfrm>
            <a:off x="0" y="0"/>
            <a:ext cx="381000" cy="6858000"/>
            <a:chOff x="0" y="0"/>
            <a:chExt cx="240" cy="4320"/>
          </a:xfrm>
        </p:grpSpPr>
        <p:grpSp>
          <p:nvGrpSpPr>
            <p:cNvPr id="3082" name="Group 235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12876" name="Rectangle 23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77" name="Rectangle 23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78" name="Rectangle 23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79" name="Rectangle 23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80" name="Rectangle 24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81" name="Rectangle 24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82" name="Rectangle 24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83" name="Rectangle 24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84" name="Rectangle 24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85" name="Rectangle 24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86" name="Rectangle 24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87" name="Rectangle 24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88" name="Rectangle 24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89" name="Rectangle 24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90" name="Rectangle 25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91" name="Rectangle 25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92" name="Rectangle 25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93" name="Rectangle 25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94" name="Rectangle 25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95" name="Rectangle 25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96" name="Rectangle 25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97" name="Rectangle 25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98" name="Rectangle 25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899" name="Rectangle 25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00" name="Rectangle 26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01" name="Rectangle 26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02" name="Rectangle 26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03" name="Rectangle 26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04" name="Rectangle 26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05" name="Rectangle 26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06" name="Rectangle 26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07" name="Rectangle 26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08" name="Rectangle 26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09" name="Rectangle 26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10" name="Rectangle 27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11" name="Rectangle 27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12" name="Rectangle 27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13" name="Rectangle 27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14" name="Rectangle 27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15" name="Rectangle 27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3083" name="Group 276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12917" name="Rectangle 27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18" name="Rectangle 27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19" name="Rectangle 27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20" name="Rectangle 28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21" name="Rectangle 28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22" name="Rectangle 28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23" name="Rectangle 28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24" name="Rectangle 28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25" name="Rectangle 28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26" name="Rectangle 28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27" name="Rectangle 28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28" name="Rectangle 28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29" name="Rectangle 28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30" name="Rectangle 29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31" name="Rectangle 29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32" name="Rectangle 29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33" name="Rectangle 29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34" name="Rectangle 29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35" name="Rectangle 29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36" name="Rectangle 29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37" name="Rectangle 29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38" name="Rectangle 29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39" name="Rectangle 29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40" name="Rectangle 30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41" name="Rectangle 30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42" name="Rectangle 30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43" name="Rectangle 30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44" name="Rectangle 30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45" name="Rectangle 30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46" name="Rectangle 30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47" name="Rectangle 30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48" name="Rectangle 30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49" name="Rectangle 30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50" name="Rectangle 31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51" name="Rectangle 31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52" name="Rectangle 31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53" name="Rectangle 31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54" name="Rectangle 31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55" name="Rectangle 31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56" name="Rectangle 31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3084" name="Group 317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12958" name="Rectangle 318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59" name="Rectangle 319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60" name="Rectangle 320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61" name="Rectangle 321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62" name="Rectangle 322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63" name="Rectangle 323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64" name="Rectangle 324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65" name="Rectangle 325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66" name="Rectangle 326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67" name="Rectangle 327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68" name="Rectangle 328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69" name="Rectangle 329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70" name="Rectangle 330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71" name="Rectangle 331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72" name="Rectangle 332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73" name="Rectangle 333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74" name="Rectangle 334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75" name="Rectangle 335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76" name="Rectangle 336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77" name="Rectangle 337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78" name="Rectangle 338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79" name="Rectangle 339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80" name="Rectangle 340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81" name="Rectangle 341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82" name="Rectangle 342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83" name="Rectangle 343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84" name="Rectangle 344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85" name="Rectangle 345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86" name="Rectangle 346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87" name="Rectangle 347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88" name="Rectangle 348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89" name="Rectangle 349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90" name="Rectangle 350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91" name="Rectangle 351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92" name="Rectangle 352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93" name="Rectangle 353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94" name="Rectangle 354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95" name="Rectangle 355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96" name="Rectangle 356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997" name="Rectangle 357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3085" name="Group 358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12999" name="Rectangle 359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00" name="Rectangle 360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01" name="Rectangle 361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02" name="Rectangle 362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03" name="Rectangle 363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04" name="Rectangle 364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05" name="Rectangle 365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06" name="Rectangle 366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07" name="Rectangle 367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08" name="Rectangle 368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09" name="Rectangle 369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10" name="Rectangle 370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11" name="Rectangle 371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12" name="Rectangle 372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13" name="Rectangle 373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14" name="Rectangle 374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15" name="Rectangle 375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16" name="Rectangle 376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17" name="Rectangle 377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18" name="Rectangle 378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19" name="Rectangle 379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20" name="Rectangle 380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21" name="Rectangle 381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22" name="Rectangle 382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23" name="Rectangle 383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24" name="Rectangle 384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25" name="Rectangle 385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26" name="Rectangle 386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27" name="Rectangle 387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28" name="Rectangle 388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29" name="Rectangle 389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30" name="Rectangle 390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31" name="Rectangle 391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32" name="Rectangle 392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33" name="Rectangle 393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34" name="Rectangle 394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35" name="Rectangle 395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36" name="Rectangle 396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37" name="Rectangle 397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38" name="Rectangle 398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3086" name="Group 399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13040" name="Rectangle 400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41" name="Rectangle 401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42" name="Rectangle 402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43" name="Rectangle 403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44" name="Rectangle 404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45" name="Rectangle 405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46" name="Rectangle 406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47" name="Rectangle 407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48" name="Rectangle 408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49" name="Rectangle 409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50" name="Rectangle 410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51" name="Rectangle 411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52" name="Rectangle 412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53" name="Rectangle 413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54" name="Rectangle 414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55" name="Rectangle 415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56" name="Rectangle 416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57" name="Rectangle 417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58" name="Rectangle 418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59" name="Rectangle 419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60" name="Rectangle 420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61" name="Rectangle 421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62" name="Rectangle 422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63" name="Rectangle 423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64" name="Rectangle 424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65" name="Rectangle 425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66" name="Rectangle 426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67" name="Rectangle 427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68" name="Rectangle 428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69" name="Rectangle 429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70" name="Rectangle 430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71" name="Rectangle 431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72" name="Rectangle 432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73" name="Rectangle 433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74" name="Rectangle 434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75" name="Rectangle 435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76" name="Rectangle 436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77" name="Rectangle 437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78" name="Rectangle 438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79" name="Rectangle 439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3087" name="Group 440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13081" name="Rectangle 441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82" name="Rectangle 442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83" name="Rectangle 443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84" name="Rectangle 444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85" name="Rectangle 445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86" name="Rectangle 446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87" name="Rectangle 447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88" name="Rectangle 448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89" name="Rectangle 449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90" name="Rectangle 450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91" name="Rectangle 451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92" name="Rectangle 452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93" name="Rectangle 453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94" name="Rectangle 454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95" name="Rectangle 455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96" name="Rectangle 456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97" name="Rectangle 457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98" name="Rectangle 458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099" name="Rectangle 459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100" name="Rectangle 460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101" name="Rectangle 461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102" name="Rectangle 462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103" name="Rectangle 463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104" name="Rectangle 464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105" name="Rectangle 465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</p:grpSp>
      <p:sp>
        <p:nvSpPr>
          <p:cNvPr id="113106" name="Line 466"/>
          <p:cNvSpPr>
            <a:spLocks noChangeShapeType="1"/>
          </p:cNvSpPr>
          <p:nvPr/>
        </p:nvSpPr>
        <p:spPr bwMode="auto">
          <a:xfrm>
            <a:off x="914400" y="1214438"/>
            <a:ext cx="72024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077" name="Rectangle 4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8" name="Rectangle 4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313"/>
            <a:ext cx="8229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3109" name="Rectangle 4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3110" name="Rectangle 4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3111" name="Rectangle 4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0AA29042-C1CE-46AD-A8B2-B04C077864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±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®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®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____1.xls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ork\Presentation\&#44867;&#45824;&#44592;&#44288;&#48169;&#47928;\02%20%5b&#54665;&#48373;&#45367;%5d&#51452;&#48124;&#51312;&#51649;&#51064;&#53552;&#48624;.wmv" TargetMode="Externa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노인장기요양보험제도에서 시장화의 쟁점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5000625"/>
            <a:ext cx="6400800" cy="685800"/>
          </a:xfrm>
        </p:spPr>
        <p:txBody>
          <a:bodyPr/>
          <a:lstStyle/>
          <a:p>
            <a:pPr eaLnBrk="1" hangingPunct="1"/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충북재가노인복지협회</a:t>
            </a:r>
            <a:r>
              <a:rPr lang="en-US" altLang="ko-KR" sz="24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청원노인복지센터 손영환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노인장기요양보험제도의 필요성</a:t>
            </a:r>
          </a:p>
        </p:txBody>
      </p:sp>
      <p:pic>
        <p:nvPicPr>
          <p:cNvPr id="6" name="그림 5" descr="65세 이상 노령인구 OECD 주요국 소득빈곤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500174"/>
            <a:ext cx="3500462" cy="5000660"/>
          </a:xfrm>
          <a:prstGeom prst="rect">
            <a:avLst/>
          </a:prstGeom>
        </p:spPr>
      </p:pic>
      <p:pic>
        <p:nvPicPr>
          <p:cNvPr id="7" name="그림 6" descr="[15세 이상인구] 부모 부양에 대한 견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357298"/>
            <a:ext cx="3429024" cy="52149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노인장기요양보험제도의 필요성</a:t>
            </a:r>
          </a:p>
        </p:txBody>
      </p:sp>
      <p:pic>
        <p:nvPicPr>
          <p:cNvPr id="5" name="_x75445288" descr="EMB00000f2804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571900" cy="5286412"/>
          </a:xfrm>
          <a:prstGeom prst="rect">
            <a:avLst/>
          </a:prstGeom>
          <a:noFill/>
        </p:spPr>
      </p:pic>
      <p:pic>
        <p:nvPicPr>
          <p:cNvPr id="8" name="_x34388696" descr="EMB00000f2804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3357586" cy="52864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노인장기요양보험제도의 필요성</a:t>
            </a:r>
          </a:p>
        </p:txBody>
      </p:sp>
      <p:pic>
        <p:nvPicPr>
          <p:cNvPr id="6" name="_x73903024" descr="EMB00000f28043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143800" cy="52149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 현황</a:t>
            </a:r>
          </a:p>
        </p:txBody>
      </p:sp>
      <p:pic>
        <p:nvPicPr>
          <p:cNvPr id="4" name="그림 3" descr="현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143800" cy="5286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 현황</a:t>
            </a:r>
          </a:p>
        </p:txBody>
      </p:sp>
      <p:pic>
        <p:nvPicPr>
          <p:cNvPr id="9" name="그림 8" descr="현황_0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9"/>
            <a:ext cx="7215238" cy="5286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 현황</a:t>
            </a:r>
          </a:p>
        </p:txBody>
      </p:sp>
      <p:pic>
        <p:nvPicPr>
          <p:cNvPr id="4" name="그림 3" descr="현황_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072362" cy="52149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 현황</a:t>
            </a:r>
          </a:p>
        </p:txBody>
      </p:sp>
      <p:pic>
        <p:nvPicPr>
          <p:cNvPr id="4" name="그림 3" descr="현황_0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85860"/>
            <a:ext cx="7215238" cy="5286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 현황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1428736"/>
            <a:ext cx="721523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 현황</a:t>
            </a:r>
          </a:p>
        </p:txBody>
      </p:sp>
      <p:pic>
        <p:nvPicPr>
          <p:cNvPr id="4" name="그림 3" descr="현황_0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143800" cy="535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 현황</a:t>
            </a:r>
          </a:p>
        </p:txBody>
      </p:sp>
      <p:pic>
        <p:nvPicPr>
          <p:cNvPr id="4" name="그림 3" descr="현황_0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85860"/>
            <a:ext cx="7143800" cy="535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목차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229600" cy="5214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2600" dirty="0" smtClean="0">
                <a:latin typeface="휴먼매직체" pitchFamily="18" charset="-127"/>
                <a:ea typeface="휴먼매직체" pitchFamily="18" charset="-127"/>
              </a:rPr>
              <a:t>사회보험으로써 노인장기요양보험제도의 특성</a:t>
            </a:r>
            <a:endParaRPr lang="en-US" altLang="ko-KR" sz="26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2600" dirty="0" smtClean="0">
                <a:latin typeface="휴먼매직체" pitchFamily="18" charset="-127"/>
                <a:ea typeface="휴먼매직체" pitchFamily="18" charset="-127"/>
              </a:rPr>
              <a:t>노인장기요양보험제도의 필요성</a:t>
            </a:r>
            <a:r>
              <a:rPr lang="en-US" altLang="ko-KR" sz="26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600" dirty="0" smtClean="0">
                <a:latin typeface="휴먼매직체" pitchFamily="18" charset="-127"/>
                <a:ea typeface="휴먼매직체" pitchFamily="18" charset="-127"/>
              </a:rPr>
              <a:t>한국사회의 특성과 통계</a:t>
            </a:r>
            <a:r>
              <a:rPr lang="en-US" altLang="ko-KR" sz="2600" dirty="0" smtClean="0"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600" dirty="0" smtClean="0">
                <a:latin typeface="휴먼매직체" pitchFamily="18" charset="-127"/>
                <a:ea typeface="휴먼매직체" pitchFamily="18" charset="-127"/>
              </a:rPr>
              <a:t>노인장기요양보험 현황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600" dirty="0" smtClean="0">
                <a:latin typeface="휴먼매직체" pitchFamily="18" charset="-127"/>
                <a:ea typeface="휴먼매직체" pitchFamily="18" charset="-127"/>
              </a:rPr>
              <a:t>노인장기요양보험제도의 문제점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600" dirty="0" smtClean="0">
                <a:latin typeface="휴먼매직체" pitchFamily="18" charset="-127"/>
                <a:ea typeface="휴먼매직체" pitchFamily="18" charset="-127"/>
              </a:rPr>
              <a:t>시장화의 개념과 시장화 추세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600" dirty="0" smtClean="0">
                <a:latin typeface="휴먼매직체" pitchFamily="18" charset="-127"/>
                <a:ea typeface="휴먼매직체" pitchFamily="18" charset="-127"/>
              </a:rPr>
              <a:t>노인장기요양보험제도 안착을 위한 전제조건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600" dirty="0" smtClean="0">
                <a:latin typeface="휴먼매직체" pitchFamily="18" charset="-127"/>
                <a:ea typeface="휴먼매직체" pitchFamily="18" charset="-127"/>
              </a:rPr>
              <a:t>결론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 현황</a:t>
            </a:r>
          </a:p>
        </p:txBody>
      </p:sp>
      <p:pic>
        <p:nvPicPr>
          <p:cNvPr id="8" name="그림 7" descr="현황_0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85860"/>
            <a:ext cx="7143800" cy="535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노인장기요양보험제도의 문제점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596" y="1357298"/>
            <a:ext cx="82296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algn="ctr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‘</a:t>
            </a: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인간을 항상 수단이 아닌 목적으로 대하라</a:t>
            </a:r>
            <a:r>
              <a:rPr lang="en-US" altLang="ko-KR" sz="2400" kern="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공적 장기요양보험제도 체계에 </a:t>
            </a: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시장화</a:t>
            </a: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된 전달체계로 인한 모순</a:t>
            </a: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ko-KR" altLang="en-US" sz="2400" kern="0" dirty="0" smtClean="0">
                <a:latin typeface="휴먼매직체" pitchFamily="18" charset="-127"/>
                <a:ea typeface="휴먼매직체" pitchFamily="18" charset="-127"/>
              </a:rPr>
              <a:t>서비스 질 및 정보의 비대칭적인 구조 </a:t>
            </a:r>
            <a:endParaRPr lang="en-US" altLang="ko-KR" sz="24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장기요양에 대한 국가의 역할과 수행기관의 역할 협소</a:t>
            </a: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ko-KR" altLang="en-US" sz="2400" kern="0" dirty="0" smtClean="0">
                <a:latin typeface="휴먼매직체" pitchFamily="18" charset="-127"/>
                <a:ea typeface="휴먼매직체" pitchFamily="18" charset="-127"/>
              </a:rPr>
              <a:t>서비스 연계 </a:t>
            </a:r>
            <a:r>
              <a:rPr lang="en-US" altLang="ko-KR" sz="2400" kern="0" dirty="0" smtClean="0">
                <a:latin typeface="휴먼매직체" pitchFamily="18" charset="-127"/>
                <a:ea typeface="휴먼매직체" pitchFamily="18" charset="-127"/>
              </a:rPr>
              <a:t>/ </a:t>
            </a:r>
            <a:r>
              <a:rPr lang="ko-KR" altLang="en-US" sz="2400" kern="0" dirty="0" smtClean="0">
                <a:latin typeface="휴먼매직체" pitchFamily="18" charset="-127"/>
                <a:ea typeface="휴먼매직체" pitchFamily="18" charset="-127"/>
              </a:rPr>
              <a:t>네트워크의 단절</a:t>
            </a:r>
            <a:endParaRPr lang="en-US" altLang="ko-KR" sz="24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의견수렴과 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feedback</a:t>
            </a: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 메커니즘 부재</a:t>
            </a: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시장화의 개념과 시장화 추세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596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ko-KR" altLang="en-US" sz="2400" kern="0" dirty="0" smtClean="0">
                <a:latin typeface="휴먼매직체" pitchFamily="18" charset="-127"/>
                <a:ea typeface="휴먼매직체" pitchFamily="18" charset="-127"/>
              </a:rPr>
              <a:t>시장화의 개념</a:t>
            </a:r>
            <a:endParaRPr lang="en-US" altLang="ko-KR" sz="2400" kern="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4348" y="1928802"/>
            <a:ext cx="75724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시장화는 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‘</a:t>
            </a:r>
            <a:r>
              <a:rPr lang="en-US" altLang="ko-KR" sz="2000" kern="0" dirty="0" err="1" smtClean="0">
                <a:latin typeface="휴먼매직체" pitchFamily="18" charset="-127"/>
                <a:ea typeface="휴먼매직체" pitchFamily="18" charset="-127"/>
              </a:rPr>
              <a:t>marketization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이라 해석할 수 있으며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복</a:t>
            </a:r>
            <a:r>
              <a:rPr lang="ko-KR" altLang="en-US" sz="2000" kern="0" dirty="0">
                <a:latin typeface="휴먼매직체" pitchFamily="18" charset="-127"/>
                <a:ea typeface="휴먼매직체" pitchFamily="18" charset="-127"/>
              </a:rPr>
              <a:t>지 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책임을 국가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공공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)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부문에서 민간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시장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)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부문으로 이전하는 것이라 정의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시장화는 크게 직접적 시장화와 간접적 시장화로 분류할 수 있음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사회복지의 시장화를 논의할 때 가장 확실한 개념이 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‘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민영화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임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민영화는 직접적 시장화로 공공부문이 담당하는 것을 시장으로 직접 이전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이미 시장에 의해 공급되고 있는 급여화 서비스를 강화하는 것은 간접적 민영화임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시장화의 개념과 시장화 추세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596" y="1357298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ko-KR" altLang="en-US" sz="2400" kern="0" dirty="0" smtClean="0">
                <a:latin typeface="휴먼매직체" pitchFamily="18" charset="-127"/>
                <a:ea typeface="휴먼매직체" pitchFamily="18" charset="-127"/>
              </a:rPr>
              <a:t>시장화 분류표</a:t>
            </a:r>
            <a:endParaRPr lang="en-US" altLang="ko-KR" sz="2400" kern="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6" name="그림 5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2071678"/>
            <a:ext cx="7929618" cy="46434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시장화의 개념과 시장화 추세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596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defTabSz="914400" rtl="0" eaLnBrk="1" fontAlgn="base" latinLnBrk="1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ko-KR" altLang="en-US" sz="2400" kern="0" dirty="0" smtClean="0">
                <a:latin typeface="휴먼매직체" pitchFamily="18" charset="-127"/>
                <a:ea typeface="휴먼매직체" pitchFamily="18" charset="-127"/>
              </a:rPr>
              <a:t>시장친화적 수단의 활용 </a:t>
            </a:r>
            <a:r>
              <a:rPr lang="en-US" altLang="ko-KR" sz="2400" kern="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400" kern="0" dirty="0" smtClean="0">
                <a:latin typeface="휴먼매직체" pitchFamily="18" charset="-127"/>
                <a:ea typeface="휴먼매직체" pitchFamily="18" charset="-127"/>
              </a:rPr>
              <a:t>경쟁과 선택의 원리 도입</a:t>
            </a:r>
            <a:endParaRPr lang="en-US" altLang="ko-KR" sz="2400" kern="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4348" y="1928802"/>
            <a:ext cx="75724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공공부문 공급자 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– ‘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경쟁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’,’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선택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의 시장적 수단 도입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영국 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‘NHS 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내부시장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’, 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독일의 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‘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선택권 허용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’, ‘</a:t>
            </a:r>
            <a:r>
              <a:rPr lang="ko-KR" altLang="en-US" sz="2000" kern="0" dirty="0" err="1" smtClean="0">
                <a:latin typeface="휴먼매직체" pitchFamily="18" charset="-127"/>
                <a:ea typeface="휴먼매직체" pitchFamily="18" charset="-127"/>
              </a:rPr>
              <a:t>전자바우처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’</a:t>
            </a:r>
          </a:p>
          <a:p>
            <a:pPr marL="447675" marR="0" lvl="0" indent="-447675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경제학적 관점에서는 완전경쟁시장이 가장 효율적인 배분이라 가정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indent="-4476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최소한의 공급자 존재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충분한 정보</a:t>
            </a:r>
            <a:r>
              <a:rPr lang="en-US" altLang="ko-KR" sz="2000" kern="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서비스의 질 평가 조건 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  <a:p>
            <a:pPr marL="447675" marR="0" lvl="0" indent="-447675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tabLst/>
              <a:defRPr/>
            </a:pPr>
            <a:r>
              <a:rPr lang="ko-KR" altLang="en-US" sz="2000" kern="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endParaRPr lang="en-US" altLang="ko-KR" sz="2000" kern="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7" name="그림 6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357694"/>
            <a:ext cx="7143800" cy="22860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14348" y="1285860"/>
            <a:ext cx="7929618" cy="56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우리나라의 시장화된 복지제도</a:t>
            </a:r>
            <a:endParaRPr lang="en-US" altLang="ko-KR" sz="24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시장화의 개념과 시장화 추세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57224" y="1841242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한국의 대표적인 복지제도인 건강보험과 보육서비스를 예로 들면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의료기관은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92.3%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가 영리성을 띄는 민간부문에 속하고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공공부문은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7.7%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에 불과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보육시설 역시 민간부분이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95.0%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로 공공부문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5.0%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에 비해 압도적인 우위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한국의 공공의료기관의 비중은 세계적으로도 낮은 비중을 보이는 일본의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30%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에 비해서도 더 낮은 비율을 보이고 있음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노인요양보험의 도입과 더불어 급팽창이 이루어졌으며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요양시설 역시 민간부문이 절대적 다수를 차지할 것이기 때문에 우리 나라는 세계적으로도 민간복지 공급자가 압도적 우위를 차지하는 보기 드문 사례임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sz="3800" dirty="0" smtClean="0">
                <a:latin typeface="휴먼매직체" pitchFamily="18" charset="-127"/>
                <a:ea typeface="휴먼매직체" pitchFamily="18" charset="-127"/>
              </a:rPr>
              <a:t>TIP:</a:t>
            </a:r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건강보험제도에서의 시장화 현황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휴먼매직체" pitchFamily="18" charset="-127"/>
                <a:ea typeface="휴먼매직체" pitchFamily="18" charset="-127"/>
              </a:rPr>
              <a:t>한국 건강보험의 형성 과정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95438"/>
            <a:ext cx="8435975" cy="5238750"/>
          </a:xfrm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1949 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일본과 미국식 의료체계 형성 </a:t>
            </a:r>
            <a:endParaRPr lang="en-US" altLang="ko-KR" sz="2200" spc="-1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1963</a:t>
            </a: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  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의료보험법 제정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1966 </a:t>
            </a: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공공의료 체계 구축을 소홀</a:t>
            </a: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사립병원의 병상 수가 공립병원을 추월</a:t>
            </a:r>
            <a:endParaRPr lang="en-US" altLang="ko-KR" sz="2200" spc="-100" dirty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1977  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의료보험 시행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(500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인 이상 사업장 근로자 대상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)/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사립병원 </a:t>
            </a:r>
            <a:r>
              <a:rPr lang="ko-KR" altLang="en-US" sz="2200" spc="-100" dirty="0" err="1" smtClean="0">
                <a:latin typeface="휴먼매직체" pitchFamily="18" charset="-127"/>
                <a:ea typeface="휴먼매직체" pitchFamily="18" charset="-127"/>
              </a:rPr>
              <a:t>급증가</a:t>
            </a:r>
            <a:endParaRPr lang="en-US" altLang="ko-KR" sz="2200" spc="-100" dirty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1979  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공무원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교직원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, 300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인 이상 사업장 근로자로 확대 시행</a:t>
            </a:r>
            <a:endParaRPr lang="en-US" altLang="ko-KR" sz="2200" spc="-100" dirty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1981  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100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인 이상 사업장 근로자로 확대 시행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endParaRPr lang="en-US" altLang="ko-KR" sz="2200" spc="-100" dirty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1988  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5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인 이상 사업장 근로자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농어촌 지역 자영업자로 확대 시행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endParaRPr lang="en-US" altLang="ko-KR" sz="2200" spc="-100" dirty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1989  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도시 지역 자영업자로 확대 시행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en-US" altLang="ko-KR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전국민의료보험 달성</a:t>
            </a:r>
            <a:r>
              <a:rPr lang="en-US" altLang="ko-KR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1990  </a:t>
            </a:r>
            <a:r>
              <a:rPr lang="ko-KR" altLang="en-US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대형병원 증가</a:t>
            </a:r>
            <a:r>
              <a:rPr lang="en-US" altLang="ko-KR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삼성</a:t>
            </a:r>
            <a:r>
              <a:rPr lang="en-US" altLang="ko-KR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아산병원</a:t>
            </a:r>
            <a:r>
              <a:rPr lang="en-US" altLang="ko-KR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) </a:t>
            </a:r>
            <a:endParaRPr lang="en-US" altLang="ko-KR" sz="2200" b="1" spc="-100" dirty="0">
              <a:solidFill>
                <a:srgbClr val="0070C0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2000  </a:t>
            </a:r>
            <a:r>
              <a:rPr lang="ko-KR" altLang="en-US" sz="2200" spc="-100" dirty="0" smtClean="0">
                <a:solidFill>
                  <a:srgbClr val="0070C0"/>
                </a:solidFill>
                <a:latin typeface="휴먼매직체" pitchFamily="18" charset="-127"/>
                <a:ea typeface="휴먼매직체" pitchFamily="18" charset="-127"/>
              </a:rPr>
              <a:t>건강보험통합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국민건강보험공단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건강보험심사평가원 출범</a:t>
            </a:r>
            <a:r>
              <a:rPr lang="en-US" altLang="ko-KR" sz="2200" spc="-100" dirty="0" smtClean="0">
                <a:latin typeface="휴먼매직체" pitchFamily="18" charset="-127"/>
                <a:ea typeface="휴먼매직체" pitchFamily="18" charset="-127"/>
              </a:rPr>
              <a:t>) </a:t>
            </a:r>
            <a:endParaRPr lang="en-US" altLang="ko-KR" sz="2200" spc="-100" dirty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2003  </a:t>
            </a:r>
            <a:r>
              <a:rPr lang="ko-KR" altLang="en-US" sz="2200" spc="-100" dirty="0" smtClean="0">
                <a:latin typeface="휴먼매직체" pitchFamily="18" charset="-127"/>
                <a:ea typeface="휴먼매직체" pitchFamily="18" charset="-127"/>
              </a:rPr>
              <a:t>건강보험재정 통합</a:t>
            </a:r>
            <a:endParaRPr lang="en-US" altLang="ko-KR" sz="2200" spc="-1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2292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482885-D336-4747-85BE-B061E6286324}" type="slidenum">
              <a:rPr lang="ko-KR" altLang="en-US" smtClean="0"/>
              <a:pPr/>
              <a:t>27</a:t>
            </a:fld>
            <a:endParaRPr lang="ko-KR" alt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휴먼매직체" pitchFamily="18" charset="-127"/>
                <a:ea typeface="휴먼매직체" pitchFamily="18" charset="-127"/>
              </a:rPr>
              <a:t>한국 건강보험의 형성 과정</a:t>
            </a:r>
          </a:p>
        </p:txBody>
      </p:sp>
      <p:sp>
        <p:nvSpPr>
          <p:cNvPr id="1028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38E8DD-DA12-4C33-99BA-613086C90EC6}" type="slidenum">
              <a:rPr lang="ko-KR" altLang="en-US" smtClean="0"/>
              <a:pPr/>
              <a:t>28</a:t>
            </a:fld>
            <a:endParaRPr lang="ko-KR" alt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00125" y="1357313"/>
          <a:ext cx="7000875" cy="4214812"/>
        </p:xfrm>
        <a:graphic>
          <a:graphicData uri="http://schemas.openxmlformats.org/presentationml/2006/ole">
            <p:oleObj spid="_x0000_s1026" name="그림" r:id="rId3" imgW="6286320" imgH="4143240" progId="StaticMetafile">
              <p:embed/>
            </p:oleObj>
          </a:graphicData>
        </a:graphic>
      </p:graphicFrame>
      <p:sp>
        <p:nvSpPr>
          <p:cNvPr id="8" name="직사각형 7"/>
          <p:cNvSpPr/>
          <p:nvPr/>
        </p:nvSpPr>
        <p:spPr>
          <a:xfrm>
            <a:off x="857250" y="5500688"/>
            <a:ext cx="707231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2200" spc="-100" dirty="0">
                <a:latin typeface="휴먼매직체" pitchFamily="18" charset="-127"/>
                <a:ea typeface="휴먼매직체" pitchFamily="18" charset="-127"/>
              </a:rPr>
              <a:t> 의료보험법 제정 이후 </a:t>
            </a: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26</a:t>
            </a:r>
            <a:r>
              <a:rPr lang="ko-KR" altLang="en-US" sz="2200" spc="-100" dirty="0">
                <a:latin typeface="휴먼매직체" pitchFamily="18" charset="-127"/>
                <a:ea typeface="휴먼매직체" pitchFamily="18" charset="-127"/>
              </a:rPr>
              <a:t>년</a:t>
            </a: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ko-KR" sz="2200" spc="-100" dirty="0">
                <a:latin typeface="휴먼매직체" pitchFamily="18" charset="-127"/>
                <a:ea typeface="휴먼매직체" pitchFamily="18" charset="-127"/>
              </a:rPr>
              <a:t> 12</a:t>
            </a:r>
            <a:r>
              <a:rPr lang="ko-KR" altLang="en-US" sz="2200" spc="-100" dirty="0">
                <a:latin typeface="휴먼매직체" pitchFamily="18" charset="-127"/>
                <a:ea typeface="휴먼매직체" pitchFamily="18" charset="-127"/>
              </a:rPr>
              <a:t>년 만에 전국민건강보장 달성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휴먼매직체" pitchFamily="18" charset="-127"/>
                <a:ea typeface="휴먼매직체" pitchFamily="18" charset="-127"/>
              </a:rPr>
              <a:t>한국 건강보험의 성과</a:t>
            </a:r>
          </a:p>
        </p:txBody>
      </p:sp>
      <p:sp>
        <p:nvSpPr>
          <p:cNvPr id="2052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843C57-E4BA-408F-959A-03F099CAE6A8}" type="slidenum">
              <a:rPr lang="ko-KR" altLang="en-US" smtClean="0"/>
              <a:pPr/>
              <a:t>29</a:t>
            </a:fld>
            <a:endParaRPr lang="ko-KR" altLang="en-US" smtClean="0"/>
          </a:p>
        </p:txBody>
      </p:sp>
      <p:grpSp>
        <p:nvGrpSpPr>
          <p:cNvPr id="2" name="그룹 17"/>
          <p:cNvGrpSpPr>
            <a:grpSpLocks/>
          </p:cNvGrpSpPr>
          <p:nvPr/>
        </p:nvGrpSpPr>
        <p:grpSpPr bwMode="auto">
          <a:xfrm>
            <a:off x="857250" y="1500188"/>
            <a:ext cx="3429000" cy="4789487"/>
            <a:chOff x="857224" y="1785927"/>
            <a:chExt cx="3960813" cy="2944813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857224" y="1785927"/>
              <a:ext cx="3960813" cy="2944813"/>
              <a:chOff x="336" y="2073"/>
              <a:chExt cx="2495" cy="1855"/>
            </a:xfrm>
          </p:grpSpPr>
          <p:sp>
            <p:nvSpPr>
              <p:cNvPr id="2057" name="Line 6"/>
              <p:cNvSpPr>
                <a:spLocks noChangeShapeType="1"/>
              </p:cNvSpPr>
              <p:nvPr/>
            </p:nvSpPr>
            <p:spPr bwMode="auto">
              <a:xfrm>
                <a:off x="336" y="3788"/>
                <a:ext cx="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8" name="Text Box 7"/>
              <p:cNvSpPr txBox="1">
                <a:spLocks noChangeArrowheads="1"/>
              </p:cNvSpPr>
              <p:nvPr/>
            </p:nvSpPr>
            <p:spPr bwMode="auto">
              <a:xfrm>
                <a:off x="677" y="3797"/>
                <a:ext cx="1803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600">
                    <a:latin typeface="휴먼매직체" pitchFamily="18" charset="-127"/>
                    <a:ea typeface="휴먼매직체" pitchFamily="18" charset="-127"/>
                  </a:rPr>
                  <a:t>&lt;</a:t>
                </a:r>
                <a:r>
                  <a:rPr lang="ko-KR" altLang="en-US" sz="1600">
                    <a:latin typeface="휴먼매직체" pitchFamily="18" charset="-127"/>
                    <a:ea typeface="휴먼매직체" pitchFamily="18" charset="-127"/>
                  </a:rPr>
                  <a:t>유질환자 중 미 치료자 비율</a:t>
                </a:r>
                <a:r>
                  <a:rPr lang="en-US" altLang="ko-KR" sz="1600">
                    <a:latin typeface="휴먼매직체" pitchFamily="18" charset="-127"/>
                    <a:ea typeface="휴먼매직체" pitchFamily="18" charset="-127"/>
                  </a:rPr>
                  <a:t>&gt;</a:t>
                </a:r>
              </a:p>
            </p:txBody>
          </p:sp>
          <p:sp>
            <p:nvSpPr>
              <p:cNvPr id="2059" name="Rectangle 8"/>
              <p:cNvSpPr>
                <a:spLocks noChangeArrowheads="1"/>
              </p:cNvSpPr>
              <p:nvPr/>
            </p:nvSpPr>
            <p:spPr bwMode="auto">
              <a:xfrm>
                <a:off x="790" y="2073"/>
                <a:ext cx="318" cy="17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600">
                    <a:latin typeface="Times New Roman" pitchFamily="18" charset="0"/>
                  </a:rPr>
                  <a:t>40%</a:t>
                </a:r>
              </a:p>
              <a:p>
                <a:pPr algn="ctr"/>
                <a:r>
                  <a:rPr lang="en-US" altLang="ko-KR" sz="1600">
                    <a:latin typeface="Times New Roman" pitchFamily="18" charset="0"/>
                  </a:rPr>
                  <a:t>(’75)</a:t>
                </a:r>
              </a:p>
            </p:txBody>
          </p:sp>
        </p:grp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3576612" y="4030651"/>
              <a:ext cx="504825" cy="4810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>
                  <a:latin typeface="Times New Roman" pitchFamily="18" charset="0"/>
                </a:rPr>
                <a:t>7%</a:t>
              </a:r>
            </a:p>
            <a:p>
              <a:pPr algn="ctr"/>
              <a:r>
                <a:rPr lang="en-US" altLang="ko-KR" sz="1600">
                  <a:latin typeface="Times New Roman" pitchFamily="18" charset="0"/>
                </a:rPr>
                <a:t>(’06)</a:t>
              </a:r>
            </a:p>
          </p:txBody>
        </p:sp>
        <p:sp>
          <p:nvSpPr>
            <p:cNvPr id="2056" name="Line 17"/>
            <p:cNvSpPr>
              <a:spLocks noChangeShapeType="1"/>
            </p:cNvSpPr>
            <p:nvPr/>
          </p:nvSpPr>
          <p:spPr bwMode="auto">
            <a:xfrm>
              <a:off x="2136749" y="1846251"/>
              <a:ext cx="1728788" cy="2093912"/>
            </a:xfrm>
            <a:prstGeom prst="line">
              <a:avLst/>
            </a:prstGeom>
            <a:noFill/>
            <a:ln w="76200">
              <a:solidFill>
                <a:srgbClr val="77777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714875" y="1341438"/>
          <a:ext cx="4000500" cy="5230812"/>
        </p:xfrm>
        <a:graphic>
          <a:graphicData uri="http://schemas.openxmlformats.org/presentationml/2006/ole">
            <p:oleObj spid="_x0000_s2050" name="그림" r:id="rId3" imgW="6729120" imgH="871848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사회보험으로써 노인장기요양보험제도 특성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5357850"/>
          </a:xfrm>
        </p:spPr>
        <p:txBody>
          <a:bodyPr/>
          <a:lstStyle/>
          <a:p>
            <a:pPr algn="ctr" eaLnBrk="1" hangingPunct="1">
              <a:lnSpc>
                <a:spcPct val="200000"/>
              </a:lnSpc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인생은 불확실한 항해이다</a:t>
            </a:r>
            <a:r>
              <a:rPr lang="en-US" altLang="ko-KR" sz="24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endParaRPr lang="en-US" altLang="ko-KR" sz="24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국민이 위험한 상태에 놓이게 될 때 국민을 지켜주는 </a:t>
            </a:r>
            <a:r>
              <a:rPr lang="ko-KR" altLang="en-US" sz="2200" dirty="0" err="1" smtClean="0">
                <a:latin typeface="휴먼매직체" pitchFamily="18" charset="-127"/>
                <a:ea typeface="휴먼매직체" pitchFamily="18" charset="-127"/>
              </a:rPr>
              <a:t>사회안전망</a:t>
            </a:r>
            <a:endParaRPr lang="en-US" altLang="ko-KR" sz="22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사회가 공동으로 책임지는 제도적 장치</a:t>
            </a: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연대성</a:t>
            </a: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200" dirty="0" err="1" smtClean="0">
                <a:latin typeface="휴먼매직체" pitchFamily="18" charset="-127"/>
                <a:ea typeface="휴먼매직체" pitchFamily="18" charset="-127"/>
              </a:rPr>
              <a:t>보험성</a:t>
            </a: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강제성</a:t>
            </a: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부양성의 일반적 특성이 존재</a:t>
            </a:r>
            <a:endParaRPr lang="en-US" altLang="ko-KR" sz="22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소득의 재분배 기능</a:t>
            </a:r>
            <a:endParaRPr lang="en-US" altLang="ko-KR" sz="22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 위험의 분산과 공동부담</a:t>
            </a:r>
            <a:endParaRPr lang="en-US" altLang="ko-KR" sz="22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현재와 미래수요의 불일치</a:t>
            </a: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행복에 대한 주관적 환상</a:t>
            </a:r>
            <a:endParaRPr lang="en-US" altLang="ko-KR" sz="22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휴먼매직체" pitchFamily="18" charset="-127"/>
                <a:ea typeface="휴먼매직체" pitchFamily="18" charset="-127"/>
              </a:rPr>
              <a:t>의료공급체계의 문제점</a:t>
            </a:r>
          </a:p>
        </p:txBody>
      </p:sp>
      <p:sp>
        <p:nvSpPr>
          <p:cNvPr id="13315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884388-63EC-4C44-9612-DEB4584BD781}" type="slidenum">
              <a:rPr lang="ko-KR" altLang="en-US" smtClean="0"/>
              <a:pPr/>
              <a:t>30</a:t>
            </a:fld>
            <a:endParaRPr lang="ko-KR" altLang="en-US" smtClean="0"/>
          </a:p>
        </p:txBody>
      </p:sp>
      <p:sp>
        <p:nvSpPr>
          <p:cNvPr id="8" name="직사각형 7"/>
          <p:cNvSpPr/>
          <p:nvPr/>
        </p:nvSpPr>
        <p:spPr>
          <a:xfrm>
            <a:off x="928688" y="1357313"/>
            <a:ext cx="70723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2200" spc="-100" dirty="0">
                <a:latin typeface="휴먼매직체" pitchFamily="18" charset="-127"/>
                <a:ea typeface="휴먼매직체" pitchFamily="18" charset="-127"/>
              </a:rPr>
              <a:t> 민간중심의 지배구조</a:t>
            </a:r>
          </a:p>
        </p:txBody>
      </p:sp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1071563" y="2143125"/>
            <a:ext cx="6858000" cy="2862263"/>
            <a:chOff x="0" y="-377944"/>
            <a:chExt cx="4572000" cy="3028950"/>
          </a:xfrm>
        </p:grpSpPr>
        <p:graphicFrame>
          <p:nvGraphicFramePr>
            <p:cNvPr id="9" name="차트 8"/>
            <p:cNvGraphicFramePr/>
            <p:nvPr/>
          </p:nvGraphicFramePr>
          <p:xfrm>
            <a:off x="0" y="-377944"/>
            <a:ext cx="4572000" cy="302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7"/>
            <p:cNvSpPr txBox="1"/>
            <p:nvPr/>
          </p:nvSpPr>
          <p:spPr>
            <a:xfrm>
              <a:off x="352425" y="1800951"/>
              <a:ext cx="445559" cy="2603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20.0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942975" y="1134011"/>
              <a:ext cx="445559" cy="26039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29.6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1628775" y="838340"/>
              <a:ext cx="445559" cy="2620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36.3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2409825" y="1105452"/>
              <a:ext cx="445559" cy="2603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36.2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3019425" y="742583"/>
              <a:ext cx="445559" cy="2620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45.5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3705225" y="485550"/>
              <a:ext cx="445559" cy="2620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52.1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4086225" y="57164"/>
              <a:ext cx="445559" cy="2620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>
                  <a:latin typeface="맑은 고딕" pitchFamily="50" charset="-127"/>
                  <a:ea typeface="맑은 고딕" pitchFamily="50" charset="-127"/>
                </a:rPr>
                <a:t>55.3</a:t>
              </a:r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928688" y="5143500"/>
            <a:ext cx="2762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1600">
                <a:latin typeface="휴먼매직체" pitchFamily="18" charset="-127"/>
                <a:ea typeface="휴먼매직체" pitchFamily="18" charset="-127"/>
              </a:rPr>
              <a:t>국민의료비 중 공공재정 비율</a:t>
            </a:r>
            <a:r>
              <a:rPr lang="en-US" altLang="ko-KR" sz="1600">
                <a:latin typeface="휴먼매직체" pitchFamily="18" charset="-127"/>
                <a:ea typeface="휴먼매직체" pitchFamily="18" charset="-127"/>
              </a:rPr>
              <a:t>, %&gt;</a:t>
            </a:r>
            <a:endParaRPr lang="ko-KR" altLang="en-US" sz="160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3319" name="직사각형 17"/>
          <p:cNvSpPr>
            <a:spLocks noChangeArrowheads="1"/>
          </p:cNvSpPr>
          <p:nvPr/>
        </p:nvSpPr>
        <p:spPr bwMode="auto">
          <a:xfrm>
            <a:off x="928688" y="5786438"/>
            <a:ext cx="2949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보건의료 재정은 공공비중 강화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휴먼매직체" pitchFamily="18" charset="-127"/>
                <a:ea typeface="휴먼매직체" pitchFamily="18" charset="-127"/>
              </a:rPr>
              <a:t>의료공급체계의 문제점</a:t>
            </a:r>
          </a:p>
        </p:txBody>
      </p:sp>
      <p:sp>
        <p:nvSpPr>
          <p:cNvPr id="14339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CDF8A-F997-4C61-95F3-AAE0262F8F77}" type="slidenum">
              <a:rPr lang="ko-KR" altLang="en-US" smtClean="0"/>
              <a:pPr/>
              <a:t>31</a:t>
            </a:fld>
            <a:endParaRPr lang="ko-KR" altLang="en-US" smtClean="0"/>
          </a:p>
        </p:txBody>
      </p:sp>
      <p:sp>
        <p:nvSpPr>
          <p:cNvPr id="8" name="직사각형 7"/>
          <p:cNvSpPr/>
          <p:nvPr/>
        </p:nvSpPr>
        <p:spPr>
          <a:xfrm>
            <a:off x="928688" y="1357313"/>
            <a:ext cx="70723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2200" spc="-100" dirty="0">
                <a:latin typeface="휴먼매직체" pitchFamily="18" charset="-127"/>
                <a:ea typeface="휴먼매직체" pitchFamily="18" charset="-127"/>
              </a:rPr>
              <a:t> 민간중심의 지배구조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071688"/>
            <a:ext cx="67865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직사각형 16"/>
          <p:cNvSpPr>
            <a:spLocks noChangeArrowheads="1"/>
          </p:cNvSpPr>
          <p:nvPr/>
        </p:nvSpPr>
        <p:spPr bwMode="auto">
          <a:xfrm>
            <a:off x="928688" y="5072063"/>
            <a:ext cx="3051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>
                <a:latin typeface="휴먼매직체" pitchFamily="18" charset="-127"/>
                <a:ea typeface="휴먼매직체" pitchFamily="18" charset="-127"/>
              </a:rPr>
              <a:t>자료</a:t>
            </a:r>
            <a:r>
              <a:rPr lang="en-US" altLang="ko-KR" sz="1600">
                <a:latin typeface="휴먼매직체" pitchFamily="18" charset="-127"/>
                <a:ea typeface="휴먼매직체" pitchFamily="18" charset="-127"/>
              </a:rPr>
              <a:t>: OECD Health Data 2009</a:t>
            </a:r>
          </a:p>
        </p:txBody>
      </p:sp>
      <p:sp>
        <p:nvSpPr>
          <p:cNvPr id="14343" name="직사각형 17"/>
          <p:cNvSpPr>
            <a:spLocks noChangeArrowheads="1"/>
          </p:cNvSpPr>
          <p:nvPr/>
        </p:nvSpPr>
        <p:spPr bwMode="auto">
          <a:xfrm>
            <a:off x="928688" y="5643563"/>
            <a:ext cx="3232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ko-KR" altLang="en-US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보건의료생산에서는 민간이 주도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휴먼매직체" pitchFamily="18" charset="-127"/>
                <a:ea typeface="휴먼매직체" pitchFamily="18" charset="-127"/>
              </a:rPr>
              <a:t>한국 건강보험의 형성 과정</a:t>
            </a:r>
          </a:p>
        </p:txBody>
      </p:sp>
      <p:sp>
        <p:nvSpPr>
          <p:cNvPr id="1536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0550" y="6500813"/>
            <a:ext cx="2895600" cy="280987"/>
          </a:xfrm>
          <a:noFill/>
        </p:spPr>
        <p:txBody>
          <a:bodyPr/>
          <a:lstStyle/>
          <a:p>
            <a:r>
              <a:rPr lang="en-US" altLang="ko-KR" smtClean="0"/>
              <a:t>29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43813" y="1501775"/>
            <a:ext cx="84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>
                <a:latin typeface="휴먼매직체" pitchFamily="18" charset="-127"/>
                <a:ea typeface="휴먼매직체" pitchFamily="18" charset="-127"/>
              </a:rPr>
              <a:t>민간병원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7643813" y="5178425"/>
            <a:ext cx="784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b="1">
                <a:latin typeface="휴먼매직체" pitchFamily="18" charset="-127"/>
                <a:ea typeface="휴먼매직체" pitchFamily="18" charset="-127"/>
              </a:rPr>
              <a:t>공공병원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327150" y="5389563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휴먼매직체" pitchFamily="18" charset="-127"/>
                <a:ea typeface="휴먼매직체" pitchFamily="18" charset="-127"/>
              </a:rPr>
              <a:t>21,726</a:t>
            </a:r>
            <a:endParaRPr lang="ko-KR" altLang="en-US" sz="120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327150" y="5588000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휴먼매직체" pitchFamily="18" charset="-127"/>
                <a:ea typeface="휴먼매직체" pitchFamily="18" charset="-127"/>
              </a:rPr>
              <a:t>10,224</a:t>
            </a:r>
            <a:endParaRPr lang="ko-KR" altLang="en-US" sz="120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7823200" y="1800225"/>
            <a:ext cx="741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휴먼매직체" pitchFamily="18" charset="-127"/>
                <a:ea typeface="휴먼매직체" pitchFamily="18" charset="-127"/>
              </a:rPr>
              <a:t>226,262</a:t>
            </a:r>
            <a:endParaRPr lang="ko-KR" altLang="en-US" sz="120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7845425" y="5508625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휴먼매직체" pitchFamily="18" charset="-127"/>
                <a:ea typeface="휴먼매직체" pitchFamily="18" charset="-127"/>
              </a:rPr>
              <a:t>28,535</a:t>
            </a:r>
            <a:endParaRPr lang="ko-KR" altLang="en-US" sz="120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3571875" y="6357938"/>
            <a:ext cx="2954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200" b="1">
                <a:latin typeface="휴먼매직체" pitchFamily="18" charset="-127"/>
                <a:ea typeface="휴먼매직체" pitchFamily="18" charset="-127"/>
              </a:rPr>
              <a:t>인구당 급성기 병상수 </a:t>
            </a:r>
            <a:r>
              <a:rPr lang="en-US" altLang="ko-KR" sz="1200" b="1">
                <a:latin typeface="휴먼매직체" pitchFamily="18" charset="-127"/>
                <a:ea typeface="휴먼매직체" pitchFamily="18" charset="-127"/>
              </a:rPr>
              <a:t>OECD </a:t>
            </a:r>
            <a:r>
              <a:rPr lang="ko-KR" altLang="en-US" sz="1200" b="1">
                <a:latin typeface="휴먼매직체" pitchFamily="18" charset="-127"/>
                <a:ea typeface="휴먼매직체" pitchFamily="18" charset="-127"/>
              </a:rPr>
              <a:t>평균 초과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68488" y="1317625"/>
            <a:ext cx="23669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해외차관지원</a:t>
            </a:r>
            <a:r>
              <a:rPr lang="en-US" altLang="ko-KR" sz="1300" b="1">
                <a:latin typeface="휴먼매직체" pitchFamily="18" charset="-127"/>
                <a:ea typeface="휴먼매직체" pitchFamily="18" charset="-127"/>
              </a:rPr>
              <a:t>(‘78~’86)</a:t>
            </a:r>
          </a:p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시설 융자금 금리차 보전</a:t>
            </a:r>
            <a:r>
              <a:rPr lang="en-US" altLang="ko-KR" sz="1300" b="1">
                <a:latin typeface="휴먼매직체" pitchFamily="18" charset="-127"/>
                <a:ea typeface="휴먼매직체" pitchFamily="18" charset="-127"/>
              </a:rPr>
              <a:t>(‘78~84)</a:t>
            </a:r>
            <a:endParaRPr lang="ko-KR" altLang="en-US" sz="1300" b="1">
              <a:latin typeface="휴먼매직체" pitchFamily="18" charset="-127"/>
              <a:ea typeface="휴먼매직체" pitchFamily="18" charset="-127"/>
            </a:endParaRPr>
          </a:p>
        </p:txBody>
      </p:sp>
      <p:cxnSp>
        <p:nvCxnSpPr>
          <p:cNvPr id="16" name="직선 화살표 연결선 15"/>
          <p:cNvCxnSpPr>
            <a:cxnSpLocks noChangeShapeType="1"/>
          </p:cNvCxnSpPr>
          <p:nvPr/>
        </p:nvCxnSpPr>
        <p:spPr bwMode="auto">
          <a:xfrm rot="5400000">
            <a:off x="209550" y="3609975"/>
            <a:ext cx="36004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25763" y="2484438"/>
            <a:ext cx="1352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농어촌발전기금</a:t>
            </a:r>
            <a:endParaRPr lang="en-US" altLang="ko-KR" sz="1300" b="1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지원</a:t>
            </a:r>
            <a:r>
              <a:rPr lang="en-US" altLang="ko-KR" sz="1300" b="1">
                <a:latin typeface="휴먼매직체" pitchFamily="18" charset="-127"/>
                <a:ea typeface="휴먼매직체" pitchFamily="18" charset="-127"/>
              </a:rPr>
              <a:t>(‘86~’88)</a:t>
            </a:r>
            <a:endParaRPr lang="ko-KR" altLang="en-US" sz="1300" b="1">
              <a:latin typeface="휴먼매직체" pitchFamily="18" charset="-127"/>
              <a:ea typeface="휴먼매직체" pitchFamily="18" charset="-127"/>
            </a:endParaRPr>
          </a:p>
        </p:txBody>
      </p:sp>
      <p:cxnSp>
        <p:nvCxnSpPr>
          <p:cNvPr id="18" name="직선 화살표 연결선 17"/>
          <p:cNvCxnSpPr>
            <a:cxnSpLocks noChangeShapeType="1"/>
          </p:cNvCxnSpPr>
          <p:nvPr/>
        </p:nvCxnSpPr>
        <p:spPr bwMode="auto">
          <a:xfrm rot="5400000">
            <a:off x="2212975" y="3846513"/>
            <a:ext cx="1800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16200" y="1881188"/>
            <a:ext cx="1489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rgbClr val="0404E0"/>
                </a:solidFill>
                <a:latin typeface="휴먼매직체" pitchFamily="18" charset="-127"/>
                <a:ea typeface="휴먼매직체" pitchFamily="18" charset="-127"/>
              </a:rPr>
              <a:t>지역별 의료기관 개설</a:t>
            </a:r>
            <a:endParaRPr lang="en-US" altLang="ko-KR" sz="1300" b="1">
              <a:solidFill>
                <a:srgbClr val="0404E0"/>
              </a:solidFill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1300" b="1">
                <a:solidFill>
                  <a:srgbClr val="0404E0"/>
                </a:solidFill>
                <a:latin typeface="휴먼매직체" pitchFamily="18" charset="-127"/>
                <a:ea typeface="휴먼매직체" pitchFamily="18" charset="-127"/>
              </a:rPr>
              <a:t>허가</a:t>
            </a:r>
            <a:r>
              <a:rPr lang="en-US" altLang="ko-KR" sz="1300" b="1">
                <a:solidFill>
                  <a:srgbClr val="0404E0"/>
                </a:solidFill>
                <a:latin typeface="휴먼매직체" pitchFamily="18" charset="-127"/>
                <a:ea typeface="휴먼매직체" pitchFamily="18" charset="-127"/>
              </a:rPr>
              <a:t>·</a:t>
            </a:r>
            <a:r>
              <a:rPr lang="ko-KR" altLang="en-US" sz="1300" b="1">
                <a:solidFill>
                  <a:srgbClr val="0404E0"/>
                </a:solidFill>
                <a:latin typeface="휴먼매직체" pitchFamily="18" charset="-127"/>
                <a:ea typeface="휴먼매직체" pitchFamily="18" charset="-127"/>
              </a:rPr>
              <a:t>제한 규칙</a:t>
            </a:r>
            <a:r>
              <a:rPr lang="en-US" altLang="ko-KR" sz="1300" b="1">
                <a:solidFill>
                  <a:srgbClr val="0404E0"/>
                </a:solidFill>
                <a:latin typeface="휴먼매직체" pitchFamily="18" charset="-127"/>
                <a:ea typeface="휴먼매직체" pitchFamily="18" charset="-127"/>
              </a:rPr>
              <a:t>*</a:t>
            </a:r>
            <a:endParaRPr lang="ko-KR" altLang="en-US" sz="1300" b="1">
              <a:solidFill>
                <a:srgbClr val="0404E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cxnSp>
        <p:nvCxnSpPr>
          <p:cNvPr id="20" name="직선 화살표 연결선 19"/>
          <p:cNvCxnSpPr>
            <a:cxnSpLocks noChangeShapeType="1"/>
          </p:cNvCxnSpPr>
          <p:nvPr/>
        </p:nvCxnSpPr>
        <p:spPr bwMode="auto">
          <a:xfrm rot="5400000">
            <a:off x="1674812" y="3625851"/>
            <a:ext cx="2447925" cy="0"/>
          </a:xfrm>
          <a:prstGeom prst="straightConnector1">
            <a:avLst/>
          </a:prstGeom>
          <a:noFill/>
          <a:ln w="9525" algn="ctr">
            <a:solidFill>
              <a:srgbClr val="0404E0"/>
            </a:solidFill>
            <a:miter lim="800000"/>
            <a:headEnd/>
            <a:tailEnd type="arrow" w="med" len="med"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33750" y="3032125"/>
            <a:ext cx="15081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의료기관 합리적 배치</a:t>
            </a:r>
            <a:endParaRPr lang="en-US" altLang="ko-KR" sz="1300" b="1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관련 고시 개정</a:t>
            </a:r>
            <a:r>
              <a:rPr lang="en-US" altLang="ko-KR" sz="1300" b="1">
                <a:latin typeface="휴먼매직체" pitchFamily="18" charset="-127"/>
                <a:ea typeface="휴먼매직체" pitchFamily="18" charset="-127"/>
              </a:rPr>
              <a:t>**</a:t>
            </a:r>
          </a:p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의대 부속병원 신증설 </a:t>
            </a:r>
            <a:endParaRPr lang="en-US" altLang="ko-KR" sz="1300" b="1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완화</a:t>
            </a:r>
            <a:r>
              <a:rPr lang="en-US" altLang="ko-KR" sz="1300" b="1">
                <a:latin typeface="휴먼매직체" pitchFamily="18" charset="-127"/>
                <a:ea typeface="휴먼매직체" pitchFamily="18" charset="-127"/>
              </a:rPr>
              <a:t>***</a:t>
            </a:r>
          </a:p>
          <a:p>
            <a:endParaRPr lang="ko-KR" altLang="en-US" sz="1300" b="1">
              <a:latin typeface="휴먼매직체" pitchFamily="18" charset="-127"/>
              <a:ea typeface="휴먼매직체" pitchFamily="18" charset="-127"/>
            </a:endParaRPr>
          </a:p>
        </p:txBody>
      </p:sp>
      <p:cxnSp>
        <p:nvCxnSpPr>
          <p:cNvPr id="23" name="직선 화살표 연결선 22"/>
          <p:cNvCxnSpPr>
            <a:cxnSpLocks noChangeShapeType="1"/>
          </p:cNvCxnSpPr>
          <p:nvPr/>
        </p:nvCxnSpPr>
        <p:spPr bwMode="auto">
          <a:xfrm rot="5400000">
            <a:off x="3459163" y="4186238"/>
            <a:ext cx="7556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79725" y="5229225"/>
            <a:ext cx="2119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국민복지연금 지원</a:t>
            </a:r>
            <a:r>
              <a:rPr lang="en-US" altLang="ko-KR" sz="1300" b="1">
                <a:latin typeface="휴먼매직체" pitchFamily="18" charset="-127"/>
                <a:ea typeface="휴먼매직체" pitchFamily="18" charset="-127"/>
              </a:rPr>
              <a:t>(‘91~’93)</a:t>
            </a:r>
            <a:endParaRPr lang="ko-KR" altLang="en-US" sz="1300" b="1">
              <a:latin typeface="휴먼매직체" pitchFamily="18" charset="-127"/>
              <a:ea typeface="휴먼매직체" pitchFamily="18" charset="-127"/>
            </a:endParaRPr>
          </a:p>
        </p:txBody>
      </p:sp>
      <p:cxnSp>
        <p:nvCxnSpPr>
          <p:cNvPr id="25" name="직선 화살표 연결선 24"/>
          <p:cNvCxnSpPr>
            <a:cxnSpLocks noChangeShapeType="1"/>
          </p:cNvCxnSpPr>
          <p:nvPr/>
        </p:nvCxnSpPr>
        <p:spPr bwMode="auto">
          <a:xfrm rot="16200000" flipV="1">
            <a:off x="3751263" y="4968875"/>
            <a:ext cx="5397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060825" y="4767263"/>
            <a:ext cx="2268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의료기관 개설 허가권 시군구 이관</a:t>
            </a:r>
            <a:endParaRPr lang="en-US" altLang="ko-KR" sz="1300" b="1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종합병원 병상 신증설 신고제 폐지</a:t>
            </a:r>
          </a:p>
        </p:txBody>
      </p:sp>
      <p:cxnSp>
        <p:nvCxnSpPr>
          <p:cNvPr id="27" name="직선 화살표 연결선 26"/>
          <p:cNvCxnSpPr>
            <a:cxnSpLocks noChangeShapeType="1"/>
          </p:cNvCxnSpPr>
          <p:nvPr/>
        </p:nvCxnSpPr>
        <p:spPr bwMode="auto">
          <a:xfrm rot="5400000" flipH="1" flipV="1">
            <a:off x="4227513" y="4630738"/>
            <a:ext cx="3238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91063" y="4268788"/>
            <a:ext cx="2082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의대 부속병원 신증설 기준 폐지</a:t>
            </a:r>
            <a:endParaRPr lang="en-US" altLang="ko-KR" sz="1300" b="1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재특</a:t>
            </a:r>
            <a:r>
              <a:rPr lang="en-US" altLang="ko-KR" sz="1300" b="1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1300" b="1">
                <a:latin typeface="휴먼매직체" pitchFamily="18" charset="-127"/>
                <a:ea typeface="휴먼매직체" pitchFamily="18" charset="-127"/>
              </a:rPr>
              <a:t>농특 지원</a:t>
            </a:r>
          </a:p>
        </p:txBody>
      </p:sp>
      <p:cxnSp>
        <p:nvCxnSpPr>
          <p:cNvPr id="29" name="직선 화살표 연결선 28"/>
          <p:cNvCxnSpPr>
            <a:cxnSpLocks noChangeShapeType="1"/>
          </p:cNvCxnSpPr>
          <p:nvPr/>
        </p:nvCxnSpPr>
        <p:spPr bwMode="auto">
          <a:xfrm rot="10800000">
            <a:off x="4613275" y="4246563"/>
            <a:ext cx="142875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29238" y="3914775"/>
            <a:ext cx="1089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rgbClr val="0404E0"/>
                </a:solidFill>
                <a:latin typeface="휴먼매직체" pitchFamily="18" charset="-127"/>
                <a:ea typeface="휴먼매직체" pitchFamily="18" charset="-127"/>
              </a:rPr>
              <a:t>재특 지원 중단</a:t>
            </a:r>
          </a:p>
        </p:txBody>
      </p:sp>
      <p:cxnSp>
        <p:nvCxnSpPr>
          <p:cNvPr id="31" name="직선 화살표 연결선 30"/>
          <p:cNvCxnSpPr>
            <a:cxnSpLocks noChangeShapeType="1"/>
          </p:cNvCxnSpPr>
          <p:nvPr/>
        </p:nvCxnSpPr>
        <p:spPr bwMode="auto">
          <a:xfrm rot="5400000" flipH="1" flipV="1">
            <a:off x="5268912" y="3725863"/>
            <a:ext cx="428625" cy="0"/>
          </a:xfrm>
          <a:prstGeom prst="straightConnector1">
            <a:avLst/>
          </a:prstGeom>
          <a:noFill/>
          <a:ln w="9525" algn="ctr">
            <a:solidFill>
              <a:srgbClr val="0404E0"/>
            </a:solidFill>
            <a:miter lim="800000"/>
            <a:headEnd/>
            <a:tailEnd type="arrow" w="med" len="med"/>
          </a:ln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40300" y="2109788"/>
            <a:ext cx="1406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300" b="1">
                <a:solidFill>
                  <a:srgbClr val="0404E0"/>
                </a:solidFill>
                <a:latin typeface="휴먼매직체" pitchFamily="18" charset="-127"/>
                <a:ea typeface="휴먼매직체" pitchFamily="18" charset="-127"/>
              </a:rPr>
              <a:t>요양병원 전환 지원</a:t>
            </a:r>
            <a:endParaRPr lang="en-US" altLang="ko-KR" sz="1300" b="1">
              <a:solidFill>
                <a:srgbClr val="0404E0"/>
              </a:solidFill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1300" b="1">
                <a:solidFill>
                  <a:srgbClr val="0404E0"/>
                </a:solidFill>
                <a:latin typeface="휴먼매직체" pitchFamily="18" charset="-127"/>
                <a:ea typeface="휴먼매직체" pitchFamily="18" charset="-127"/>
              </a:rPr>
              <a:t>병상수급계획 의무화</a:t>
            </a:r>
          </a:p>
        </p:txBody>
      </p:sp>
      <p:cxnSp>
        <p:nvCxnSpPr>
          <p:cNvPr id="33" name="직선 화살표 연결선 32"/>
          <p:cNvCxnSpPr>
            <a:cxnSpLocks noChangeShapeType="1"/>
          </p:cNvCxnSpPr>
          <p:nvPr/>
        </p:nvCxnSpPr>
        <p:spPr bwMode="auto">
          <a:xfrm rot="5400000">
            <a:off x="5863431" y="2782094"/>
            <a:ext cx="357188" cy="0"/>
          </a:xfrm>
          <a:prstGeom prst="straightConnector1">
            <a:avLst/>
          </a:prstGeom>
          <a:noFill/>
          <a:ln w="9525" algn="ctr">
            <a:solidFill>
              <a:srgbClr val="0404E0"/>
            </a:solidFill>
            <a:miter lim="800000"/>
            <a:headEnd/>
            <a:tailEnd type="arrow" w="med" len="med"/>
          </a:ln>
        </p:spPr>
      </p:cxnSp>
      <p:cxnSp>
        <p:nvCxnSpPr>
          <p:cNvPr id="34" name="직선 연결선 33"/>
          <p:cNvCxnSpPr/>
          <p:nvPr/>
        </p:nvCxnSpPr>
        <p:spPr bwMode="auto">
          <a:xfrm rot="5400000">
            <a:off x="2865438" y="3595688"/>
            <a:ext cx="46799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35" name="차트 34"/>
          <p:cNvGraphicFramePr/>
          <p:nvPr/>
        </p:nvGraphicFramePr>
        <p:xfrm>
          <a:off x="1157602" y="1092566"/>
          <a:ext cx="6574428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91" name="TextBox 8"/>
          <p:cNvSpPr txBox="1">
            <a:spLocks noChangeArrowheads="1"/>
          </p:cNvSpPr>
          <p:nvPr/>
        </p:nvSpPr>
        <p:spPr bwMode="auto">
          <a:xfrm>
            <a:off x="665163" y="1208088"/>
            <a:ext cx="606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휴먼매직체" pitchFamily="18" charset="-127"/>
                <a:ea typeface="휴먼매직체" pitchFamily="18" charset="-127"/>
              </a:rPr>
              <a:t>병상 수</a:t>
            </a:r>
          </a:p>
        </p:txBody>
      </p:sp>
      <p:sp>
        <p:nvSpPr>
          <p:cNvPr id="15392" name="TextBox 8"/>
          <p:cNvSpPr txBox="1">
            <a:spLocks noChangeArrowheads="1"/>
          </p:cNvSpPr>
          <p:nvPr/>
        </p:nvSpPr>
        <p:spPr bwMode="auto">
          <a:xfrm>
            <a:off x="7583488" y="1209675"/>
            <a:ext cx="930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휴먼매직체" pitchFamily="18" charset="-127"/>
                <a:ea typeface="휴먼매직체" pitchFamily="18" charset="-127"/>
              </a:rPr>
              <a:t>공공병상 비율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2" grpId="0"/>
      <p:bldP spid="24" grpId="0"/>
      <p:bldP spid="26" grpId="0"/>
      <p:bldP spid="28" grpId="0"/>
      <p:bldP spid="30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휴먼매직체" pitchFamily="18" charset="-127"/>
                <a:ea typeface="휴먼매직체" pitchFamily="18" charset="-127"/>
              </a:rPr>
              <a:t>의료공급체계의 문제점</a:t>
            </a:r>
          </a:p>
        </p:txBody>
      </p:sp>
      <p:sp>
        <p:nvSpPr>
          <p:cNvPr id="16387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D904A-D9D4-46EB-8108-0B18ECE102B1}" type="slidenum">
              <a:rPr lang="ko-KR" altLang="en-US" smtClean="0"/>
              <a:pPr/>
              <a:t>33</a:t>
            </a:fld>
            <a:endParaRPr lang="ko-KR" altLang="en-US" smtClean="0"/>
          </a:p>
        </p:txBody>
      </p:sp>
      <p:sp>
        <p:nvSpPr>
          <p:cNvPr id="16388" name="내용 개체 틀 2"/>
          <p:cNvSpPr>
            <a:spLocks noGrp="1"/>
          </p:cNvSpPr>
          <p:nvPr>
            <p:ph idx="1"/>
          </p:nvPr>
        </p:nvSpPr>
        <p:spPr>
          <a:xfrm>
            <a:off x="928688" y="1357313"/>
            <a:ext cx="7215187" cy="5000625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 2" pitchFamily="18" charset="2"/>
              <a:buNone/>
            </a:pPr>
            <a:endParaRPr lang="en-US" altLang="ko-KR" sz="200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민간병원의 양적 확대는 한계에 달함</a:t>
            </a:r>
            <a:endParaRPr lang="en-US" altLang="ko-KR" sz="200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smtClean="0">
                <a:latin typeface="휴먼매직체" pitchFamily="18" charset="-127"/>
                <a:ea typeface="휴먼매직체" pitchFamily="18" charset="-127"/>
              </a:rPr>
              <a:t>2000</a:t>
            </a: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년 경에 이미 수요를 넘어서 전반적 공급 과잉 상태</a:t>
            </a:r>
            <a:endParaRPr lang="en-US" altLang="ko-KR" sz="200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smtClean="0">
                <a:latin typeface="휴먼매직체" pitchFamily="18" charset="-127"/>
                <a:ea typeface="휴먼매직체" pitchFamily="18" charset="-127"/>
              </a:rPr>
              <a:t>2008</a:t>
            </a: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년 공공병상 비중은 </a:t>
            </a:r>
            <a:r>
              <a:rPr lang="en-US" altLang="ko-KR" sz="2000" smtClean="0">
                <a:latin typeface="휴먼매직체" pitchFamily="18" charset="-127"/>
                <a:ea typeface="휴먼매직체" pitchFamily="18" charset="-127"/>
              </a:rPr>
              <a:t>11.2%</a:t>
            </a: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로 더 이상 줄어들기 어려움</a:t>
            </a:r>
            <a:endParaRPr lang="en-US" altLang="ko-KR" sz="200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lnSpc>
                <a:spcPct val="150000"/>
              </a:lnSpc>
            </a:pPr>
            <a:endParaRPr lang="en-US" altLang="ko-KR" sz="200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진료량 증가</a:t>
            </a:r>
            <a:r>
              <a:rPr lang="en-US" altLang="ko-KR" sz="200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의사 성과급제</a:t>
            </a:r>
            <a:r>
              <a:rPr lang="en-US" altLang="ko-KR" sz="200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비보험 진료</a:t>
            </a:r>
            <a:r>
              <a:rPr lang="en-US" altLang="ko-KR" sz="200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 비보험 수가 인상</a:t>
            </a:r>
            <a:r>
              <a:rPr lang="en-US" altLang="ko-KR" sz="200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건강검진 등으로 수익 증대를 도모 </a:t>
            </a:r>
            <a:endParaRPr lang="en-US" altLang="ko-KR" sz="200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민간병원의 근본적인 돌파구는 아님</a:t>
            </a:r>
            <a:endParaRPr lang="en-US" altLang="ko-KR" sz="200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smtClean="0">
                <a:latin typeface="휴먼매직체" pitchFamily="18" charset="-127"/>
                <a:ea typeface="휴먼매직체" pitchFamily="18" charset="-127"/>
              </a:rPr>
              <a:t>최근에는 그나마 한계에 도달 </a:t>
            </a:r>
            <a:endParaRPr lang="en-US" altLang="ko-KR" sz="200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lnSpc>
                <a:spcPct val="150000"/>
              </a:lnSpc>
            </a:pPr>
            <a:endParaRPr lang="en-US" altLang="ko-KR" sz="200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200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휴먼매직체" pitchFamily="18" charset="-127"/>
                <a:ea typeface="휴먼매직체" pitchFamily="18" charset="-127"/>
              </a:rPr>
              <a:t>의료공급체계의 문제점</a:t>
            </a:r>
          </a:p>
        </p:txBody>
      </p:sp>
      <p:sp>
        <p:nvSpPr>
          <p:cNvPr id="17411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8A308-4729-48CB-9159-B56E9A860EB5}" type="slidenum">
              <a:rPr lang="ko-KR" altLang="en-US" smtClean="0"/>
              <a:pPr/>
              <a:t>34</a:t>
            </a:fld>
            <a:endParaRPr lang="ko-KR" altLang="en-US" smtClean="0"/>
          </a:p>
        </p:txBody>
      </p:sp>
      <p:sp>
        <p:nvSpPr>
          <p:cNvPr id="17412" name="내용 개체 틀 2"/>
          <p:cNvSpPr>
            <a:spLocks noGrp="1"/>
          </p:cNvSpPr>
          <p:nvPr>
            <p:ph idx="1"/>
          </p:nvPr>
        </p:nvSpPr>
        <p:spPr>
          <a:xfrm>
            <a:off x="928688" y="1428750"/>
            <a:ext cx="7215187" cy="5000625"/>
          </a:xfrm>
        </p:spPr>
        <p:txBody>
          <a:bodyPr/>
          <a:lstStyle/>
          <a:p>
            <a:pPr lvl="1">
              <a:lnSpc>
                <a:spcPct val="150000"/>
              </a:lnSpc>
            </a:pP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민간병원의 질적 변화를 통한 성장을 도모해야 하는 상태에 도달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lnSpc>
                <a:spcPct val="150000"/>
              </a:lnSpc>
            </a:pP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영리의료법인 </a:t>
            </a:r>
            <a:r>
              <a:rPr lang="en-US" altLang="ko-KR" sz="2000" b="1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이윤추구가 자유로운 공급자 형태</a:t>
            </a:r>
            <a:r>
              <a:rPr lang="en-US" altLang="ko-KR" sz="2000" b="1" dirty="0" smtClean="0"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민간의료보험 </a:t>
            </a:r>
            <a:r>
              <a:rPr lang="en-US" altLang="ko-KR" sz="2000" b="1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영리의료법인을 위한 추가 재원</a:t>
            </a:r>
            <a:r>
              <a:rPr lang="en-US" altLang="ko-KR" sz="2000" b="1" dirty="0" smtClean="0"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해외환자 유치 </a:t>
            </a:r>
            <a:r>
              <a:rPr lang="en-US" altLang="ko-KR" sz="2000" b="1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영리의료법인의 새로운 시장 개발</a:t>
            </a:r>
            <a:r>
              <a:rPr lang="en-US" altLang="ko-KR" sz="2000" b="1" dirty="0" smtClean="0"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 lvl="1">
              <a:lnSpc>
                <a:spcPct val="150000"/>
              </a:lnSpc>
            </a:pPr>
            <a:endParaRPr lang="en-US" altLang="ko-KR" sz="2000" b="1" dirty="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국민</a:t>
            </a:r>
            <a:r>
              <a:rPr lang="en-US" altLang="ko-KR" sz="2000" b="1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환자의 이익은 도외시</a:t>
            </a:r>
            <a:endParaRPr lang="en-US" altLang="ko-KR" sz="2000" b="1" dirty="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보건의료비의 팽창과 거시적 효율성 악화는 간과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latin typeface="휴먼매직체" pitchFamily="18" charset="-127"/>
                <a:ea typeface="휴먼매직체" pitchFamily="18" charset="-127"/>
              </a:rPr>
              <a:t>의료공급체계의 문제점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28688" y="1357313"/>
            <a:ext cx="70723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2200" spc="-100" dirty="0">
                <a:latin typeface="휴먼매직체" pitchFamily="18" charset="-127"/>
                <a:ea typeface="휴먼매직체" pitchFamily="18" charset="-127"/>
              </a:rPr>
              <a:t> 민간중심의 지배구조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18437" name="_x68310344" descr="EMB00000ec022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071688"/>
            <a:ext cx="72151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smtClean="0">
                <a:latin typeface="휴먼매직체" pitchFamily="18" charset="-127"/>
                <a:ea typeface="휴먼매직체" pitchFamily="18" charset="-127"/>
              </a:rPr>
              <a:t>의료 공급체계의 문제점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ko-KR" altLang="ko-KR" sz="1000">
                <a:solidFill>
                  <a:srgbClr val="000000"/>
                </a:solidFill>
                <a:latin typeface="바탕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68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ko-KR" altLang="ko-KR" sz="1200">
              <a:solidFill>
                <a:srgbClr val="000000"/>
              </a:solidFill>
            </a:endParaRPr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 bwMode="auto">
          <a:xfrm>
            <a:off x="857250" y="2428875"/>
            <a:ext cx="7286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200000"/>
              </a:lnSpc>
              <a:defRPr/>
            </a:pPr>
            <a:r>
              <a:rPr lang="ko-KR" altLang="en-US" sz="3200" kern="0" dirty="0">
                <a:solidFill>
                  <a:schemeClr val="tx2"/>
                </a:solidFill>
                <a:latin typeface="휴먼매직체" pitchFamily="18" charset="-127"/>
                <a:ea typeface="휴먼매직체" pitchFamily="18" charset="-127"/>
                <a:cs typeface="+mj-cs"/>
              </a:rPr>
              <a:t>영리병원은 지역사회의 필요가 아니라 </a:t>
            </a:r>
            <a:endParaRPr lang="en-US" altLang="ko-KR" sz="3200" kern="0" dirty="0">
              <a:solidFill>
                <a:schemeClr val="tx2"/>
              </a:solidFill>
              <a:latin typeface="휴먼매직체" pitchFamily="18" charset="-127"/>
              <a:ea typeface="휴먼매직체" pitchFamily="18" charset="-127"/>
              <a:cs typeface="+mj-cs"/>
            </a:endParaRPr>
          </a:p>
          <a:p>
            <a:pPr algn="ctr" eaLnBrk="0" hangingPunct="0">
              <a:lnSpc>
                <a:spcPct val="200000"/>
              </a:lnSpc>
              <a:defRPr/>
            </a:pPr>
            <a:r>
              <a:rPr lang="ko-KR" altLang="en-US" sz="3200" kern="0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  <a:cs typeface="+mj-cs"/>
              </a:rPr>
              <a:t>이윤에 의해</a:t>
            </a:r>
            <a:r>
              <a:rPr lang="ko-KR" altLang="en-US" sz="3200" kern="0" dirty="0">
                <a:solidFill>
                  <a:schemeClr val="tx2"/>
                </a:solidFill>
                <a:latin typeface="휴먼매직체" pitchFamily="18" charset="-127"/>
                <a:ea typeface="휴먼매직체" pitchFamily="18" charset="-127"/>
                <a:cs typeface="+mj-cs"/>
              </a:rPr>
              <a:t> 움직인다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smtClean="0">
                <a:latin typeface="휴먼매직체" pitchFamily="18" charset="-127"/>
                <a:ea typeface="휴먼매직체" pitchFamily="18" charset="-127"/>
              </a:rPr>
              <a:t>의료 공급체계의 문제점</a:t>
            </a:r>
            <a:r>
              <a:rPr lang="en-US" altLang="ko-KR" sz="320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3200" smtClean="0">
                <a:latin typeface="휴먼매직체" pitchFamily="18" charset="-127"/>
                <a:ea typeface="휴먼매직체" pitchFamily="18" charset="-127"/>
              </a:rPr>
              <a:t>진보와 보수</a:t>
            </a:r>
            <a:r>
              <a:rPr lang="en-US" altLang="ko-KR" sz="3200" smtClean="0">
                <a:latin typeface="휴먼매직체" pitchFamily="18" charset="-127"/>
                <a:ea typeface="휴먼매직체" pitchFamily="18" charset="-127"/>
              </a:rPr>
              <a:t>)</a:t>
            </a:r>
            <a:endParaRPr lang="ko-KR" altLang="en-US" sz="320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ko-KR" altLang="ko-KR" sz="1000">
                <a:solidFill>
                  <a:srgbClr val="000000"/>
                </a:solidFill>
                <a:latin typeface="바탕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68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ko-KR" altLang="ko-KR" sz="1200">
              <a:solidFill>
                <a:srgbClr val="000000"/>
              </a:solidFill>
            </a:endParaRPr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20487" name="_x70011640" descr="EMB00000ec022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643063"/>
            <a:ext cx="72151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smtClean="0">
                <a:latin typeface="휴먼매직체" pitchFamily="18" charset="-127"/>
                <a:ea typeface="휴먼매직체" pitchFamily="18" charset="-127"/>
              </a:rPr>
              <a:t>의료 공급체계의 문제점</a:t>
            </a:r>
            <a:r>
              <a:rPr lang="en-US" altLang="ko-KR" sz="320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3200" smtClean="0">
                <a:latin typeface="휴먼매직체" pitchFamily="18" charset="-127"/>
                <a:ea typeface="휴먼매직체" pitchFamily="18" charset="-127"/>
              </a:rPr>
              <a:t>진보와 보수</a:t>
            </a:r>
            <a:r>
              <a:rPr lang="en-US" altLang="ko-KR" sz="3200" smtClean="0">
                <a:latin typeface="휴먼매직체" pitchFamily="18" charset="-127"/>
                <a:ea typeface="휴먼매직체" pitchFamily="18" charset="-127"/>
              </a:rPr>
              <a:t>)</a:t>
            </a:r>
            <a:endParaRPr lang="ko-KR" altLang="en-US" sz="320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ko-KR" altLang="ko-KR" sz="1000">
                <a:solidFill>
                  <a:srgbClr val="000000"/>
                </a:solidFill>
                <a:latin typeface="바탕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68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ko-KR" altLang="ko-KR" sz="1200">
              <a:solidFill>
                <a:srgbClr val="000000"/>
              </a:solidFill>
            </a:endParaRPr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21512" name="_x70762768" descr="EMB00000ec023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714500"/>
            <a:ext cx="6000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smtClean="0">
                <a:latin typeface="휴먼매직체" pitchFamily="18" charset="-127"/>
                <a:ea typeface="휴먼매직체" pitchFamily="18" charset="-127"/>
              </a:rPr>
              <a:t>보장성의 현황과 문제점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ko-KR" altLang="ko-KR" sz="1000">
                <a:solidFill>
                  <a:srgbClr val="000000"/>
                </a:solidFill>
                <a:latin typeface="바탕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68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ko-KR" altLang="ko-KR" sz="1200">
              <a:solidFill>
                <a:srgbClr val="000000"/>
              </a:solidFill>
            </a:endParaRPr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22536" name="_x69581656" descr="EMB00000ec023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428750"/>
            <a:ext cx="57404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 추진과정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928662" y="1428736"/>
            <a:ext cx="8021637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’01. 8.15   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대통령 </a:t>
            </a:r>
            <a:r>
              <a:rPr lang="ko-KR" altLang="en-US" dirty="0" err="1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경축사에서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노인요양제도 도입 제시</a:t>
            </a:r>
            <a:endParaRPr lang="ko-KR" altLang="en-US" sz="1000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/>
            <a:r>
              <a:rPr lang="en-US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02</a:t>
            </a:r>
            <a:r>
              <a:rPr lang="ko-KR" altLang="en-US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.   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대통령 공약사항으로 노인요양보장제도 도입 포함</a:t>
            </a:r>
            <a:endParaRPr lang="ko-KR" altLang="en-US" sz="1000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/>
            <a:endParaRPr lang="en-US" altLang="ko-KR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/>
            <a:r>
              <a:rPr lang="en-US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03. 3</a:t>
            </a:r>
            <a:r>
              <a:rPr lang="ko-KR" altLang="en-US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월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~’04. 2</a:t>
            </a:r>
            <a:r>
              <a:rPr lang="ko-KR" altLang="en-US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월  </a:t>
            </a:r>
            <a:r>
              <a:rPr lang="en-US" altLang="ko-KR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『</a:t>
            </a:r>
            <a:r>
              <a:rPr lang="ko-KR" altLang="en-US" dirty="0" err="1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공적노인요양보장추진기획단</a:t>
            </a:r>
            <a:r>
              <a:rPr lang="en-US" altLang="ko-KR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』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을 설치·운영하여 </a:t>
            </a:r>
            <a:endParaRPr lang="en-US" altLang="ko-KR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>
              <a:spcAft>
                <a:spcPts val="1200"/>
              </a:spcAft>
            </a:pP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                           노인요양보장제도 기본골격</a:t>
            </a:r>
            <a:r>
              <a:rPr lang="en-US" altLang="ko-KR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안</a:t>
            </a:r>
            <a:r>
              <a:rPr lang="en-US" altLang="ko-KR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) 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마련</a:t>
            </a:r>
            <a:endParaRPr lang="ko-KR" altLang="en-US" sz="1000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/>
            <a:r>
              <a:rPr lang="en-US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04. 3</a:t>
            </a:r>
            <a:r>
              <a:rPr lang="ko-KR" altLang="en-US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월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~’05. 1</a:t>
            </a:r>
            <a:r>
              <a:rPr lang="ko-KR" altLang="en-US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월  </a:t>
            </a:r>
            <a:r>
              <a:rPr lang="en-US" altLang="ko-KR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『</a:t>
            </a:r>
            <a:r>
              <a:rPr lang="ko-KR" altLang="en-US" dirty="0" err="1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공적노인요양보장제도실행위원회</a:t>
            </a:r>
            <a:r>
              <a:rPr lang="en-US" altLang="ko-KR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』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를 구성·운영하여 </a:t>
            </a:r>
            <a:endParaRPr lang="en-US" altLang="ko-KR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>
              <a:spcAft>
                <a:spcPts val="1200"/>
              </a:spcAft>
            </a:pP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                             노인요양보장제도 기본요강을 마련하여 건의</a:t>
            </a:r>
            <a:endParaRPr lang="ko-KR" altLang="en-US" sz="1000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en-US" altLang="ko-KR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05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. 5</a:t>
            </a:r>
            <a:r>
              <a:rPr lang="ko-KR" altLang="en-US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월   </a:t>
            </a:r>
            <a:r>
              <a:rPr lang="ko-KR" altLang="en-US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  </a:t>
            </a:r>
            <a:r>
              <a:rPr lang="ko-KR" altLang="en-US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당정협의</a:t>
            </a:r>
            <a:r>
              <a:rPr lang="en-US" altLang="ko-KR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『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노인요양보장제도 </a:t>
            </a:r>
            <a:r>
              <a:rPr lang="ko-KR" altLang="en-US" dirty="0" err="1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기본안</a:t>
            </a:r>
            <a:r>
              <a:rPr lang="en-US" altLang="ko-KR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』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확정</a:t>
            </a:r>
            <a:endParaRPr lang="ko-KR" altLang="en-US" sz="1000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en-US" altLang="ko-KR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05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. 7. 1.   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노인요양보장제도 </a:t>
            </a:r>
            <a:r>
              <a:rPr lang="en-US" altLang="ko-KR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차 시범사업 실시</a:t>
            </a:r>
            <a:endParaRPr lang="ko-KR" altLang="en-US" sz="1000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en-US" altLang="ko-KR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06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. 2. 16   </a:t>
            </a:r>
            <a:r>
              <a:rPr lang="ko-KR" altLang="en-US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정부입법 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국회제출</a:t>
            </a:r>
            <a:endParaRPr lang="ko-KR" altLang="en-US" sz="1000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en-US" altLang="ko-KR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07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. 2. 22   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국회 보건복지위원회 만장일치 통과</a:t>
            </a:r>
            <a:endParaRPr lang="ko-KR" altLang="en-US" sz="1000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algn="just">
              <a:spcAft>
                <a:spcPts val="1200"/>
              </a:spcAft>
            </a:pPr>
            <a:r>
              <a:rPr lang="en-US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en-US" altLang="ko-KR" dirty="0" smtClean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07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. 4</a:t>
            </a:r>
            <a:r>
              <a:rPr lang="ko-KR" altLang="en-US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월 </a:t>
            </a:r>
            <a:r>
              <a:rPr lang="en-US" altLang="ko-KR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2</a:t>
            </a:r>
            <a:r>
              <a:rPr lang="en-US" altLang="ko-KR" b="1" dirty="0">
                <a:solidFill>
                  <a:srgbClr val="FF3300"/>
                </a:solidFill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lang="ko-KR" altLang="en-US" dirty="0" smtClean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국회 </a:t>
            </a:r>
            <a:r>
              <a:rPr lang="ko-KR" altLang="en-US" dirty="0">
                <a:solidFill>
                  <a:srgbClr val="000000"/>
                </a:solidFill>
                <a:latin typeface="휴먼매직체" pitchFamily="18" charset="-127"/>
                <a:ea typeface="휴먼매직체" pitchFamily="18" charset="-127"/>
              </a:rPr>
              <a:t>본 회의 통과</a:t>
            </a:r>
            <a:r>
              <a:rPr lang="ko-KR" altLang="en-US" dirty="0">
                <a:latin typeface="휴먼매직체" pitchFamily="18" charset="-127"/>
                <a:ea typeface="휴먼매직체" pitchFamily="18" charset="-127"/>
              </a:rPr>
              <a:t> </a:t>
            </a:r>
            <a:endParaRPr lang="en-US" altLang="ko-KR" sz="1000" b="1" dirty="0">
              <a:solidFill>
                <a:srgbClr val="00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spcAft>
                <a:spcPts val="1200"/>
              </a:spcAft>
            </a:pPr>
            <a:endParaRPr lang="ko-KR" altLang="en-US" b="1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smtClean="0">
                <a:latin typeface="휴먼매직체" pitchFamily="18" charset="-127"/>
                <a:ea typeface="휴먼매직체" pitchFamily="18" charset="-127"/>
              </a:rPr>
              <a:t>보장성의 현황과 문제점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ko-KR" altLang="ko-KR" sz="1000">
                <a:solidFill>
                  <a:srgbClr val="000000"/>
                </a:solidFill>
                <a:latin typeface="바탕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68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ko-KR" altLang="ko-KR" sz="1200">
              <a:solidFill>
                <a:srgbClr val="000000"/>
              </a:solidFill>
            </a:endParaRPr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24585" name="_x68491464" descr="EMB00000ec023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571625"/>
            <a:ext cx="66436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smtClean="0">
                <a:latin typeface="휴먼매직체" pitchFamily="18" charset="-127"/>
                <a:ea typeface="휴먼매직체" pitchFamily="18" charset="-127"/>
              </a:rPr>
              <a:t>보장성의 현황과 문제점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ko-KR" altLang="ko-KR" sz="1000">
                <a:solidFill>
                  <a:srgbClr val="000000"/>
                </a:solidFill>
                <a:latin typeface="바탕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68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ko-KR" altLang="ko-KR" sz="1200">
              <a:solidFill>
                <a:srgbClr val="000000"/>
              </a:solidFill>
            </a:endParaRPr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25609" name="_x70762528" descr="EMB00000ec023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428750"/>
            <a:ext cx="63579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smtClean="0">
                <a:latin typeface="휴먼매직체" pitchFamily="18" charset="-127"/>
                <a:ea typeface="휴먼매직체" pitchFamily="18" charset="-127"/>
              </a:rPr>
              <a:t>보장성의 현황과 문제점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ko-KR" altLang="ko-KR" sz="1000">
                <a:solidFill>
                  <a:srgbClr val="000000"/>
                </a:solidFill>
                <a:latin typeface="바탕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68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ko-KR" altLang="ko-KR" sz="1200">
              <a:solidFill>
                <a:srgbClr val="000000"/>
              </a:solidFill>
            </a:endParaRPr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357313" y="5072063"/>
          <a:ext cx="6357980" cy="1285884"/>
        </p:xfrm>
        <a:graphic>
          <a:graphicData uri="http://schemas.openxmlformats.org/drawingml/2006/table">
            <a:tbl>
              <a:tblPr/>
              <a:tblGrid>
                <a:gridCol w="1271596"/>
                <a:gridCol w="1271596"/>
                <a:gridCol w="1271596"/>
                <a:gridCol w="1271596"/>
                <a:gridCol w="1271596"/>
              </a:tblGrid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2005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2006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2007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2008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계획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65.0%</a:t>
                      </a:r>
                      <a:endParaRPr 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68.0%</a:t>
                      </a:r>
                      <a:endParaRPr 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70.0%</a:t>
                      </a:r>
                      <a:endParaRPr 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71.5%</a:t>
                      </a:r>
                      <a:endParaRPr 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실적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61.8%</a:t>
                      </a:r>
                      <a:endParaRPr 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64.3%</a:t>
                      </a:r>
                      <a:endParaRPr lang="en-US" sz="1000" dirty="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64.6%</a:t>
                      </a:r>
                      <a:endParaRPr lang="en-US" sz="100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휴먼매직체" pitchFamily="18" charset="-127"/>
                          <a:ea typeface="휴먼매직체" pitchFamily="18" charset="-127"/>
                        </a:rPr>
                        <a:t>62.2%</a:t>
                      </a:r>
                      <a:endParaRPr lang="en-US" sz="1000" dirty="0">
                        <a:solidFill>
                          <a:srgbClr val="000000"/>
                        </a:solidFill>
                        <a:latin typeface="휴먼매직체" pitchFamily="18" charset="-127"/>
                        <a:ea typeface="휴먼매직체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3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85875" y="1500188"/>
          <a:ext cx="6500813" cy="3409950"/>
        </p:xfrm>
        <a:graphic>
          <a:graphicData uri="http://schemas.openxmlformats.org/presentationml/2006/ole">
            <p:oleObj spid="_x0000_s4098" name="차트" r:id="rId4" imgW="5829277" imgH="3410009" progId="Excel.Sheet.8">
              <p:embed/>
            </p:oleObj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시장화 </a:t>
            </a: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VS </a:t>
            </a:r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공공성 강화 대립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ko-KR" altLang="ko-KR" sz="1000">
                <a:solidFill>
                  <a:srgbClr val="000000"/>
                </a:solidFill>
                <a:latin typeface="바탕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68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ko-KR" altLang="ko-KR" sz="1200">
              <a:solidFill>
                <a:srgbClr val="000000"/>
              </a:solidFill>
            </a:endParaRPr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r>
              <a:rPr lang="ko-KR" altLang="ko-KR" sz="1200">
                <a:solidFill>
                  <a:srgbClr val="000000"/>
                </a:solidFill>
                <a:latin typeface="HY태고딕"/>
              </a:rPr>
              <a:t> </a:t>
            </a:r>
            <a:r>
              <a:rPr lang="ko-KR" altLang="ko-KR" sz="12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eaLnBrk="0" latinLnBrk="0" hangingPunct="0">
              <a:defRPr/>
            </a:pPr>
            <a:endParaRPr lang="ko-KR" altLang="ko-K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1643063" y="1785938"/>
            <a:ext cx="5594350" cy="3714750"/>
            <a:chOff x="1692275" y="2487613"/>
            <a:chExt cx="5594350" cy="2193925"/>
          </a:xfrm>
        </p:grpSpPr>
        <p:sp>
          <p:nvSpPr>
            <p:cNvPr id="11" name="모서리가 둥근 직사각형 10"/>
            <p:cNvSpPr/>
            <p:nvPr/>
          </p:nvSpPr>
          <p:spPr bwMode="auto">
            <a:xfrm>
              <a:off x="1693862" y="2489488"/>
              <a:ext cx="2428875" cy="92819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>
                <a:defRPr/>
              </a:pPr>
              <a:r>
                <a:rPr lang="ko-KR" altLang="en-US" sz="2000">
                  <a:solidFill>
                    <a:schemeClr val="tx1"/>
                  </a:solidFill>
                  <a:latin typeface="휴먼매직체" pitchFamily="18" charset="-127"/>
                  <a:ea typeface="휴먼매직체" pitchFamily="18" charset="-127"/>
                </a:rPr>
                <a:t>건강보험</a:t>
              </a:r>
            </a:p>
          </p:txBody>
        </p:sp>
        <p:cxnSp>
          <p:nvCxnSpPr>
            <p:cNvPr id="27658" name="직선 화살표 연결선 18"/>
            <p:cNvCxnSpPr>
              <a:cxnSpLocks noChangeShapeType="1"/>
            </p:cNvCxnSpPr>
            <p:nvPr/>
          </p:nvCxnSpPr>
          <p:spPr bwMode="auto">
            <a:xfrm rot="16200000" flipV="1">
              <a:off x="2555082" y="3467894"/>
              <a:ext cx="304800" cy="1428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27659" name="직선 화살표 연결선 21"/>
            <p:cNvCxnSpPr>
              <a:cxnSpLocks noChangeShapeType="1"/>
            </p:cNvCxnSpPr>
            <p:nvPr/>
          </p:nvCxnSpPr>
          <p:spPr bwMode="auto">
            <a:xfrm rot="16200000" flipH="1">
              <a:off x="2947194" y="3505994"/>
              <a:ext cx="236538" cy="1270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14" name="모서리가 둥근 직사각형 13"/>
            <p:cNvSpPr/>
            <p:nvPr/>
          </p:nvSpPr>
          <p:spPr bwMode="auto">
            <a:xfrm>
              <a:off x="4857750" y="2487613"/>
              <a:ext cx="2428875" cy="92913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>
                <a:defRPr/>
              </a:pPr>
              <a:r>
                <a:rPr lang="ko-KR" altLang="en-US" sz="2000" dirty="0">
                  <a:solidFill>
                    <a:schemeClr val="tx1"/>
                  </a:solidFill>
                  <a:latin typeface="휴먼매직체" pitchFamily="18" charset="-127"/>
                  <a:ea typeface="휴먼매직체" pitchFamily="18" charset="-127"/>
                </a:rPr>
                <a:t>공공성</a:t>
              </a:r>
              <a:r>
                <a:rPr lang="en-US" altLang="ko-KR" sz="2000" dirty="0">
                  <a:solidFill>
                    <a:schemeClr val="tx1"/>
                  </a:solidFill>
                  <a:latin typeface="휴먼매직체" pitchFamily="18" charset="-127"/>
                  <a:ea typeface="휴먼매직체" pitchFamily="18" charset="-127"/>
                </a:rPr>
                <a:t>: </a:t>
              </a:r>
              <a:r>
                <a:rPr lang="ko-KR" altLang="en-US" sz="2000" dirty="0">
                  <a:solidFill>
                    <a:schemeClr val="tx1"/>
                  </a:solidFill>
                  <a:latin typeface="휴먼매직체" pitchFamily="18" charset="-127"/>
                  <a:ea typeface="휴먼매직체" pitchFamily="18" charset="-127"/>
                </a:rPr>
                <a:t>공공</a:t>
              </a:r>
              <a:r>
                <a:rPr lang="en-US" altLang="ko-KR" sz="2000" dirty="0">
                  <a:solidFill>
                    <a:schemeClr val="tx1"/>
                  </a:solidFill>
                  <a:latin typeface="휴먼매직체" pitchFamily="18" charset="-127"/>
                  <a:ea typeface="휴먼매직체" pitchFamily="18" charset="-127"/>
                </a:rPr>
                <a:t>/</a:t>
              </a:r>
              <a:r>
                <a:rPr lang="ko-KR" altLang="en-US" sz="2000" dirty="0">
                  <a:solidFill>
                    <a:schemeClr val="tx1"/>
                  </a:solidFill>
                  <a:latin typeface="휴먼매직체" pitchFamily="18" charset="-127"/>
                  <a:ea typeface="휴먼매직체" pitchFamily="18" charset="-127"/>
                </a:rPr>
                <a:t>민간</a:t>
              </a: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1692275" y="3744900"/>
              <a:ext cx="2428875" cy="92913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 anchorCtr="1"/>
            <a:lstStyle/>
            <a:p>
              <a:pPr>
                <a:defRPr/>
              </a:pPr>
              <a:r>
                <a:rPr lang="ko-KR" altLang="en-US" sz="2000" dirty="0">
                  <a:solidFill>
                    <a:schemeClr val="tx1"/>
                  </a:solidFill>
                  <a:latin typeface="휴먼매직체" pitchFamily="18" charset="-127"/>
                  <a:ea typeface="휴먼매직체" pitchFamily="18" charset="-127"/>
                </a:rPr>
                <a:t>민간보험</a:t>
              </a: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4856162" y="3752401"/>
              <a:ext cx="2428875" cy="92913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 anchorCtr="1"/>
            <a:lstStyle/>
            <a:p>
              <a:pPr>
                <a:defRPr/>
              </a:pPr>
              <a:r>
                <a:rPr lang="ko-KR" altLang="en-US" sz="2000" dirty="0" err="1">
                  <a:solidFill>
                    <a:schemeClr val="tx1"/>
                  </a:solidFill>
                  <a:latin typeface="휴먼매직체" pitchFamily="18" charset="-127"/>
                  <a:ea typeface="휴먼매직체" pitchFamily="18" charset="-127"/>
                </a:rPr>
                <a:t>영리성</a:t>
              </a:r>
              <a:r>
                <a:rPr lang="en-US" altLang="ko-KR" sz="2000" dirty="0">
                  <a:solidFill>
                    <a:schemeClr val="tx1"/>
                  </a:solidFill>
                  <a:latin typeface="휴먼매직체" pitchFamily="18" charset="-127"/>
                  <a:ea typeface="휴먼매직체" pitchFamily="18" charset="-127"/>
                </a:rPr>
                <a:t>: </a:t>
              </a:r>
              <a:r>
                <a:rPr lang="ko-KR" altLang="en-US" sz="2000" dirty="0">
                  <a:solidFill>
                    <a:schemeClr val="tx1"/>
                  </a:solidFill>
                  <a:latin typeface="휴먼매직체" pitchFamily="18" charset="-127"/>
                  <a:ea typeface="휴먼매직체" pitchFamily="18" charset="-127"/>
                </a:rPr>
                <a:t>영리법인</a:t>
              </a:r>
            </a:p>
          </p:txBody>
        </p:sp>
        <p:cxnSp>
          <p:nvCxnSpPr>
            <p:cNvPr id="27663" name="직선 연결선 28"/>
            <p:cNvCxnSpPr>
              <a:cxnSpLocks noChangeShapeType="1"/>
              <a:stCxn id="11" idx="3"/>
              <a:endCxn id="14" idx="1"/>
            </p:cNvCxnSpPr>
            <p:nvPr/>
          </p:nvCxnSpPr>
          <p:spPr bwMode="auto">
            <a:xfrm flipV="1">
              <a:off x="4122738" y="2952750"/>
              <a:ext cx="735012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" name="직선 연결선 17"/>
            <p:cNvCxnSpPr>
              <a:stCxn id="15" idx="3"/>
              <a:endCxn id="16" idx="1"/>
            </p:cNvCxnSpPr>
            <p:nvPr/>
          </p:nvCxnSpPr>
          <p:spPr bwMode="auto">
            <a:xfrm>
              <a:off x="4121150" y="4208062"/>
              <a:ext cx="735012" cy="103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7665" name="직선 화살표 연결선 31"/>
            <p:cNvCxnSpPr>
              <a:cxnSpLocks noChangeShapeType="1"/>
            </p:cNvCxnSpPr>
            <p:nvPr/>
          </p:nvCxnSpPr>
          <p:spPr bwMode="auto">
            <a:xfrm rot="5400000" flipH="1" flipV="1">
              <a:off x="5619751" y="3498850"/>
              <a:ext cx="354012" cy="158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27666" name="직선 화살표 연결선 32"/>
            <p:cNvCxnSpPr>
              <a:cxnSpLocks noChangeShapeType="1"/>
            </p:cNvCxnSpPr>
            <p:nvPr/>
          </p:nvCxnSpPr>
          <p:spPr bwMode="auto">
            <a:xfrm rot="5400000">
              <a:off x="6073775" y="3463926"/>
              <a:ext cx="295275" cy="1270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939800"/>
          </a:xfrm>
        </p:spPr>
        <p:txBody>
          <a:bodyPr/>
          <a:lstStyle/>
          <a:p>
            <a:pPr eaLnBrk="1" hangingPunct="1"/>
            <a:r>
              <a:rPr lang="ko-KR" altLang="en-US" sz="3800" smtClean="0">
                <a:latin typeface="휴먼매직체" pitchFamily="18" charset="-127"/>
                <a:ea typeface="휴먼매직체" pitchFamily="18" charset="-127"/>
              </a:rPr>
              <a:t>인터뷰</a:t>
            </a:r>
            <a:r>
              <a:rPr lang="en-US" altLang="ko-KR" sz="38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기초자치단체 담당공무원</a:t>
            </a:r>
            <a:r>
              <a:rPr lang="en-US" altLang="ko-KR" sz="3800" dirty="0" smtClean="0">
                <a:latin typeface="휴먼매직체" pitchFamily="18" charset="-127"/>
                <a:ea typeface="휴먼매직체" pitchFamily="18" charset="-127"/>
              </a:rPr>
              <a:t>)</a:t>
            </a:r>
            <a:endParaRPr lang="ko-KR" altLang="en-US" sz="38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857375" y="4786313"/>
            <a:ext cx="857250" cy="2857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9" name="꺾인 연결선 18"/>
          <p:cNvCxnSpPr/>
          <p:nvPr/>
        </p:nvCxnSpPr>
        <p:spPr>
          <a:xfrm rot="5400000" flipH="1" flipV="1">
            <a:off x="2178844" y="4393407"/>
            <a:ext cx="571500" cy="21431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직사각형 19"/>
          <p:cNvSpPr>
            <a:spLocks noChangeArrowheads="1"/>
          </p:cNvSpPr>
          <p:nvPr/>
        </p:nvSpPr>
        <p:spPr bwMode="auto">
          <a:xfrm>
            <a:off x="1785938" y="3714750"/>
            <a:ext cx="174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전체 인구의 약 </a:t>
            </a:r>
            <a:r>
              <a:rPr lang="en-US" altLang="ko-KR" sz="150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2.3%</a:t>
            </a:r>
            <a:endParaRPr lang="ko-KR" altLang="en-US" sz="150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25606" name="그룹 52"/>
          <p:cNvGrpSpPr>
            <a:grpSpLocks/>
          </p:cNvGrpSpPr>
          <p:nvPr/>
        </p:nvGrpSpPr>
        <p:grpSpPr bwMode="auto">
          <a:xfrm>
            <a:off x="1071563" y="1357313"/>
            <a:ext cx="7173912" cy="5089525"/>
            <a:chOff x="2465388" y="3565525"/>
            <a:chExt cx="4502150" cy="2840038"/>
          </a:xfrm>
        </p:grpSpPr>
        <p:sp>
          <p:nvSpPr>
            <p:cNvPr id="25609" name="Freeform 8"/>
            <p:cNvSpPr>
              <a:spLocks/>
            </p:cNvSpPr>
            <p:nvPr/>
          </p:nvSpPr>
          <p:spPr bwMode="auto">
            <a:xfrm>
              <a:off x="2465388" y="3565525"/>
              <a:ext cx="4502150" cy="2840038"/>
            </a:xfrm>
            <a:custGeom>
              <a:avLst/>
              <a:gdLst>
                <a:gd name="T0" fmla="*/ 2147483647 w 11344"/>
                <a:gd name="T1" fmla="*/ 2147483647 h 8946"/>
                <a:gd name="T2" fmla="*/ 2147483647 w 11344"/>
                <a:gd name="T3" fmla="*/ 2147483647 h 8946"/>
                <a:gd name="T4" fmla="*/ 2147483647 w 11344"/>
                <a:gd name="T5" fmla="*/ 2147483647 h 8946"/>
                <a:gd name="T6" fmla="*/ 2147483647 w 11344"/>
                <a:gd name="T7" fmla="*/ 2147483647 h 8946"/>
                <a:gd name="T8" fmla="*/ 2147483647 w 11344"/>
                <a:gd name="T9" fmla="*/ 2147483647 h 8946"/>
                <a:gd name="T10" fmla="*/ 2147483647 w 11344"/>
                <a:gd name="T11" fmla="*/ 2147483647 h 8946"/>
                <a:gd name="T12" fmla="*/ 2147483647 w 11344"/>
                <a:gd name="T13" fmla="*/ 2147483647 h 8946"/>
                <a:gd name="T14" fmla="*/ 2147483647 w 11344"/>
                <a:gd name="T15" fmla="*/ 2147483647 h 8946"/>
                <a:gd name="T16" fmla="*/ 2147483647 w 11344"/>
                <a:gd name="T17" fmla="*/ 2147483647 h 8946"/>
                <a:gd name="T18" fmla="*/ 2147483647 w 11344"/>
                <a:gd name="T19" fmla="*/ 2147483647 h 8946"/>
                <a:gd name="T20" fmla="*/ 2147483647 w 11344"/>
                <a:gd name="T21" fmla="*/ 2147483647 h 8946"/>
                <a:gd name="T22" fmla="*/ 2147483647 w 11344"/>
                <a:gd name="T23" fmla="*/ 2147483647 h 8946"/>
                <a:gd name="T24" fmla="*/ 2147483647 w 11344"/>
                <a:gd name="T25" fmla="*/ 2147483647 h 8946"/>
                <a:gd name="T26" fmla="*/ 2147483647 w 11344"/>
                <a:gd name="T27" fmla="*/ 2147483647 h 8946"/>
                <a:gd name="T28" fmla="*/ 2147483647 w 11344"/>
                <a:gd name="T29" fmla="*/ 2147483647 h 8946"/>
                <a:gd name="T30" fmla="*/ 2147483647 w 11344"/>
                <a:gd name="T31" fmla="*/ 2147483647 h 8946"/>
                <a:gd name="T32" fmla="*/ 2147483647 w 11344"/>
                <a:gd name="T33" fmla="*/ 2147483647 h 8946"/>
                <a:gd name="T34" fmla="*/ 2147483647 w 11344"/>
                <a:gd name="T35" fmla="*/ 2147483647 h 8946"/>
                <a:gd name="T36" fmla="*/ 2147483647 w 11344"/>
                <a:gd name="T37" fmla="*/ 2147483647 h 8946"/>
                <a:gd name="T38" fmla="*/ 2147483647 w 11344"/>
                <a:gd name="T39" fmla="*/ 2147483647 h 8946"/>
                <a:gd name="T40" fmla="*/ 2147483647 w 11344"/>
                <a:gd name="T41" fmla="*/ 2147483647 h 8946"/>
                <a:gd name="T42" fmla="*/ 0 w 11344"/>
                <a:gd name="T43" fmla="*/ 2147483647 h 8946"/>
                <a:gd name="T44" fmla="*/ 2147483647 w 11344"/>
                <a:gd name="T45" fmla="*/ 2147483647 h 8946"/>
                <a:gd name="T46" fmla="*/ 2147483647 w 11344"/>
                <a:gd name="T47" fmla="*/ 2147483647 h 8946"/>
                <a:gd name="T48" fmla="*/ 2147483647 w 11344"/>
                <a:gd name="T49" fmla="*/ 2147483647 h 8946"/>
                <a:gd name="T50" fmla="*/ 2147483647 w 11344"/>
                <a:gd name="T51" fmla="*/ 2147483647 h 8946"/>
                <a:gd name="T52" fmla="*/ 2147483647 w 11344"/>
                <a:gd name="T53" fmla="*/ 2147483647 h 8946"/>
                <a:gd name="T54" fmla="*/ 2147483647 w 11344"/>
                <a:gd name="T55" fmla="*/ 2147483647 h 8946"/>
                <a:gd name="T56" fmla="*/ 2147483647 w 11344"/>
                <a:gd name="T57" fmla="*/ 2147483647 h 8946"/>
                <a:gd name="T58" fmla="*/ 2147483647 w 11344"/>
                <a:gd name="T59" fmla="*/ 2147483647 h 8946"/>
                <a:gd name="T60" fmla="*/ 2147483647 w 11344"/>
                <a:gd name="T61" fmla="*/ 2147483647 h 8946"/>
                <a:gd name="T62" fmla="*/ 2147483647 w 11344"/>
                <a:gd name="T63" fmla="*/ 2147483647 h 8946"/>
                <a:gd name="T64" fmla="*/ 2147483647 w 11344"/>
                <a:gd name="T65" fmla="*/ 0 h 8946"/>
                <a:gd name="T66" fmla="*/ 2147483647 w 11344"/>
                <a:gd name="T67" fmla="*/ 2147483647 h 8946"/>
                <a:gd name="T68" fmla="*/ 2147483647 w 11344"/>
                <a:gd name="T69" fmla="*/ 2147483647 h 8946"/>
                <a:gd name="T70" fmla="*/ 2147483647 w 11344"/>
                <a:gd name="T71" fmla="*/ 2147483647 h 8946"/>
                <a:gd name="T72" fmla="*/ 2147483647 w 11344"/>
                <a:gd name="T73" fmla="*/ 2147483647 h 8946"/>
                <a:gd name="T74" fmla="*/ 2147483647 w 11344"/>
                <a:gd name="T75" fmla="*/ 2147483647 h 8946"/>
                <a:gd name="T76" fmla="*/ 2147483647 w 11344"/>
                <a:gd name="T77" fmla="*/ 2147483647 h 8946"/>
                <a:gd name="T78" fmla="*/ 2147483647 w 11344"/>
                <a:gd name="T79" fmla="*/ 2147483647 h 8946"/>
                <a:gd name="T80" fmla="*/ 2147483647 w 11344"/>
                <a:gd name="T81" fmla="*/ 2147483647 h 8946"/>
                <a:gd name="T82" fmla="*/ 2147483647 w 11344"/>
                <a:gd name="T83" fmla="*/ 2147483647 h 8946"/>
                <a:gd name="T84" fmla="*/ 2147483647 w 11344"/>
                <a:gd name="T85" fmla="*/ 2147483647 h 8946"/>
                <a:gd name="T86" fmla="*/ 2147483647 w 11344"/>
                <a:gd name="T87" fmla="*/ 2147483647 h 89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44"/>
                <a:gd name="T133" fmla="*/ 0 h 8946"/>
                <a:gd name="T134" fmla="*/ 11344 w 11344"/>
                <a:gd name="T135" fmla="*/ 8946 h 89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44" h="8946">
                  <a:moveTo>
                    <a:pt x="11344" y="8062"/>
                  </a:moveTo>
                  <a:lnTo>
                    <a:pt x="11343" y="8109"/>
                  </a:lnTo>
                  <a:lnTo>
                    <a:pt x="11339" y="8153"/>
                  </a:lnTo>
                  <a:lnTo>
                    <a:pt x="11334" y="8198"/>
                  </a:lnTo>
                  <a:lnTo>
                    <a:pt x="11326" y="8241"/>
                  </a:lnTo>
                  <a:lnTo>
                    <a:pt x="11315" y="8284"/>
                  </a:lnTo>
                  <a:lnTo>
                    <a:pt x="11302" y="8326"/>
                  </a:lnTo>
                  <a:lnTo>
                    <a:pt x="11287" y="8367"/>
                  </a:lnTo>
                  <a:lnTo>
                    <a:pt x="11271" y="8407"/>
                  </a:lnTo>
                  <a:lnTo>
                    <a:pt x="11253" y="8446"/>
                  </a:lnTo>
                  <a:lnTo>
                    <a:pt x="11232" y="8484"/>
                  </a:lnTo>
                  <a:lnTo>
                    <a:pt x="11210" y="8521"/>
                  </a:lnTo>
                  <a:lnTo>
                    <a:pt x="11186" y="8557"/>
                  </a:lnTo>
                  <a:lnTo>
                    <a:pt x="11159" y="8591"/>
                  </a:lnTo>
                  <a:lnTo>
                    <a:pt x="11132" y="8625"/>
                  </a:lnTo>
                  <a:lnTo>
                    <a:pt x="11103" y="8657"/>
                  </a:lnTo>
                  <a:lnTo>
                    <a:pt x="11072" y="8688"/>
                  </a:lnTo>
                  <a:lnTo>
                    <a:pt x="11039" y="8717"/>
                  </a:lnTo>
                  <a:lnTo>
                    <a:pt x="11006" y="8745"/>
                  </a:lnTo>
                  <a:lnTo>
                    <a:pt x="10971" y="8771"/>
                  </a:lnTo>
                  <a:lnTo>
                    <a:pt x="10934" y="8796"/>
                  </a:lnTo>
                  <a:lnTo>
                    <a:pt x="10898" y="8819"/>
                  </a:lnTo>
                  <a:lnTo>
                    <a:pt x="10858" y="8840"/>
                  </a:lnTo>
                  <a:lnTo>
                    <a:pt x="10818" y="8859"/>
                  </a:lnTo>
                  <a:lnTo>
                    <a:pt x="10778" y="8877"/>
                  </a:lnTo>
                  <a:lnTo>
                    <a:pt x="10735" y="8893"/>
                  </a:lnTo>
                  <a:lnTo>
                    <a:pt x="10692" y="8907"/>
                  </a:lnTo>
                  <a:lnTo>
                    <a:pt x="10648" y="8919"/>
                  </a:lnTo>
                  <a:lnTo>
                    <a:pt x="10603" y="8928"/>
                  </a:lnTo>
                  <a:lnTo>
                    <a:pt x="10557" y="8937"/>
                  </a:lnTo>
                  <a:lnTo>
                    <a:pt x="10511" y="8942"/>
                  </a:lnTo>
                  <a:lnTo>
                    <a:pt x="10464" y="8945"/>
                  </a:lnTo>
                  <a:lnTo>
                    <a:pt x="10416" y="8946"/>
                  </a:lnTo>
                  <a:lnTo>
                    <a:pt x="928" y="8946"/>
                  </a:lnTo>
                  <a:lnTo>
                    <a:pt x="879" y="8945"/>
                  </a:lnTo>
                  <a:lnTo>
                    <a:pt x="833" y="8942"/>
                  </a:lnTo>
                  <a:lnTo>
                    <a:pt x="786" y="8937"/>
                  </a:lnTo>
                  <a:lnTo>
                    <a:pt x="741" y="8928"/>
                  </a:lnTo>
                  <a:lnTo>
                    <a:pt x="696" y="8919"/>
                  </a:lnTo>
                  <a:lnTo>
                    <a:pt x="652" y="8907"/>
                  </a:lnTo>
                  <a:lnTo>
                    <a:pt x="608" y="8893"/>
                  </a:lnTo>
                  <a:lnTo>
                    <a:pt x="566" y="8877"/>
                  </a:lnTo>
                  <a:lnTo>
                    <a:pt x="525" y="8859"/>
                  </a:lnTo>
                  <a:lnTo>
                    <a:pt x="486" y="8840"/>
                  </a:lnTo>
                  <a:lnTo>
                    <a:pt x="446" y="8819"/>
                  </a:lnTo>
                  <a:lnTo>
                    <a:pt x="408" y="8796"/>
                  </a:lnTo>
                  <a:lnTo>
                    <a:pt x="373" y="8771"/>
                  </a:lnTo>
                  <a:lnTo>
                    <a:pt x="338" y="8745"/>
                  </a:lnTo>
                  <a:lnTo>
                    <a:pt x="303" y="8717"/>
                  </a:lnTo>
                  <a:lnTo>
                    <a:pt x="271" y="8688"/>
                  </a:lnTo>
                  <a:lnTo>
                    <a:pt x="241" y="8657"/>
                  </a:lnTo>
                  <a:lnTo>
                    <a:pt x="212" y="8625"/>
                  </a:lnTo>
                  <a:lnTo>
                    <a:pt x="185" y="8591"/>
                  </a:lnTo>
                  <a:lnTo>
                    <a:pt x="158" y="8557"/>
                  </a:lnTo>
                  <a:lnTo>
                    <a:pt x="134" y="8521"/>
                  </a:lnTo>
                  <a:lnTo>
                    <a:pt x="112" y="8484"/>
                  </a:lnTo>
                  <a:lnTo>
                    <a:pt x="91" y="8446"/>
                  </a:lnTo>
                  <a:lnTo>
                    <a:pt x="73" y="8407"/>
                  </a:lnTo>
                  <a:lnTo>
                    <a:pt x="57" y="8367"/>
                  </a:lnTo>
                  <a:lnTo>
                    <a:pt x="42" y="8326"/>
                  </a:lnTo>
                  <a:lnTo>
                    <a:pt x="29" y="8284"/>
                  </a:lnTo>
                  <a:lnTo>
                    <a:pt x="18" y="8241"/>
                  </a:lnTo>
                  <a:lnTo>
                    <a:pt x="10" y="8198"/>
                  </a:lnTo>
                  <a:lnTo>
                    <a:pt x="5" y="8153"/>
                  </a:lnTo>
                  <a:lnTo>
                    <a:pt x="1" y="8109"/>
                  </a:lnTo>
                  <a:lnTo>
                    <a:pt x="0" y="8062"/>
                  </a:lnTo>
                  <a:lnTo>
                    <a:pt x="0" y="885"/>
                  </a:lnTo>
                  <a:lnTo>
                    <a:pt x="1" y="839"/>
                  </a:lnTo>
                  <a:lnTo>
                    <a:pt x="5" y="793"/>
                  </a:lnTo>
                  <a:lnTo>
                    <a:pt x="10" y="749"/>
                  </a:lnTo>
                  <a:lnTo>
                    <a:pt x="18" y="706"/>
                  </a:lnTo>
                  <a:lnTo>
                    <a:pt x="29" y="663"/>
                  </a:lnTo>
                  <a:lnTo>
                    <a:pt x="42" y="621"/>
                  </a:lnTo>
                  <a:lnTo>
                    <a:pt x="57" y="580"/>
                  </a:lnTo>
                  <a:lnTo>
                    <a:pt x="73" y="541"/>
                  </a:lnTo>
                  <a:lnTo>
                    <a:pt x="91" y="501"/>
                  </a:lnTo>
                  <a:lnTo>
                    <a:pt x="112" y="463"/>
                  </a:lnTo>
                  <a:lnTo>
                    <a:pt x="134" y="426"/>
                  </a:lnTo>
                  <a:lnTo>
                    <a:pt x="158" y="391"/>
                  </a:lnTo>
                  <a:lnTo>
                    <a:pt x="185" y="356"/>
                  </a:lnTo>
                  <a:lnTo>
                    <a:pt x="212" y="322"/>
                  </a:lnTo>
                  <a:lnTo>
                    <a:pt x="241" y="290"/>
                  </a:lnTo>
                  <a:lnTo>
                    <a:pt x="271" y="259"/>
                  </a:lnTo>
                  <a:lnTo>
                    <a:pt x="303" y="230"/>
                  </a:lnTo>
                  <a:lnTo>
                    <a:pt x="338" y="202"/>
                  </a:lnTo>
                  <a:lnTo>
                    <a:pt x="373" y="176"/>
                  </a:lnTo>
                  <a:lnTo>
                    <a:pt x="408" y="151"/>
                  </a:lnTo>
                  <a:lnTo>
                    <a:pt x="446" y="128"/>
                  </a:lnTo>
                  <a:lnTo>
                    <a:pt x="486" y="107"/>
                  </a:lnTo>
                  <a:lnTo>
                    <a:pt x="525" y="87"/>
                  </a:lnTo>
                  <a:lnTo>
                    <a:pt x="566" y="69"/>
                  </a:lnTo>
                  <a:lnTo>
                    <a:pt x="608" y="54"/>
                  </a:lnTo>
                  <a:lnTo>
                    <a:pt x="652" y="40"/>
                  </a:lnTo>
                  <a:lnTo>
                    <a:pt x="696" y="28"/>
                  </a:lnTo>
                  <a:lnTo>
                    <a:pt x="741" y="18"/>
                  </a:lnTo>
                  <a:lnTo>
                    <a:pt x="786" y="11"/>
                  </a:lnTo>
                  <a:lnTo>
                    <a:pt x="833" y="4"/>
                  </a:lnTo>
                  <a:lnTo>
                    <a:pt x="879" y="1"/>
                  </a:lnTo>
                  <a:lnTo>
                    <a:pt x="928" y="0"/>
                  </a:lnTo>
                  <a:lnTo>
                    <a:pt x="10416" y="0"/>
                  </a:lnTo>
                  <a:lnTo>
                    <a:pt x="10464" y="1"/>
                  </a:lnTo>
                  <a:lnTo>
                    <a:pt x="10511" y="4"/>
                  </a:lnTo>
                  <a:lnTo>
                    <a:pt x="10557" y="11"/>
                  </a:lnTo>
                  <a:lnTo>
                    <a:pt x="10603" y="18"/>
                  </a:lnTo>
                  <a:lnTo>
                    <a:pt x="10648" y="28"/>
                  </a:lnTo>
                  <a:lnTo>
                    <a:pt x="10692" y="40"/>
                  </a:lnTo>
                  <a:lnTo>
                    <a:pt x="10735" y="54"/>
                  </a:lnTo>
                  <a:lnTo>
                    <a:pt x="10778" y="69"/>
                  </a:lnTo>
                  <a:lnTo>
                    <a:pt x="10818" y="87"/>
                  </a:lnTo>
                  <a:lnTo>
                    <a:pt x="10858" y="107"/>
                  </a:lnTo>
                  <a:lnTo>
                    <a:pt x="10898" y="128"/>
                  </a:lnTo>
                  <a:lnTo>
                    <a:pt x="10934" y="151"/>
                  </a:lnTo>
                  <a:lnTo>
                    <a:pt x="10971" y="176"/>
                  </a:lnTo>
                  <a:lnTo>
                    <a:pt x="11006" y="202"/>
                  </a:lnTo>
                  <a:lnTo>
                    <a:pt x="11039" y="230"/>
                  </a:lnTo>
                  <a:lnTo>
                    <a:pt x="11072" y="259"/>
                  </a:lnTo>
                  <a:lnTo>
                    <a:pt x="11103" y="290"/>
                  </a:lnTo>
                  <a:lnTo>
                    <a:pt x="11132" y="322"/>
                  </a:lnTo>
                  <a:lnTo>
                    <a:pt x="11159" y="356"/>
                  </a:lnTo>
                  <a:lnTo>
                    <a:pt x="11186" y="391"/>
                  </a:lnTo>
                  <a:lnTo>
                    <a:pt x="11210" y="426"/>
                  </a:lnTo>
                  <a:lnTo>
                    <a:pt x="11232" y="463"/>
                  </a:lnTo>
                  <a:lnTo>
                    <a:pt x="11253" y="501"/>
                  </a:lnTo>
                  <a:lnTo>
                    <a:pt x="11271" y="541"/>
                  </a:lnTo>
                  <a:lnTo>
                    <a:pt x="11287" y="580"/>
                  </a:lnTo>
                  <a:lnTo>
                    <a:pt x="11302" y="621"/>
                  </a:lnTo>
                  <a:lnTo>
                    <a:pt x="11315" y="663"/>
                  </a:lnTo>
                  <a:lnTo>
                    <a:pt x="11326" y="706"/>
                  </a:lnTo>
                  <a:lnTo>
                    <a:pt x="11334" y="749"/>
                  </a:lnTo>
                  <a:lnTo>
                    <a:pt x="11339" y="793"/>
                  </a:lnTo>
                  <a:lnTo>
                    <a:pt x="11343" y="839"/>
                  </a:lnTo>
                  <a:lnTo>
                    <a:pt x="11344" y="885"/>
                  </a:lnTo>
                  <a:lnTo>
                    <a:pt x="11344" y="8062"/>
                  </a:lnTo>
                  <a:close/>
                </a:path>
              </a:pathLst>
            </a:custGeom>
            <a:solidFill>
              <a:srgbClr val="C4CA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0" name="Freeform 9"/>
            <p:cNvSpPr>
              <a:spLocks/>
            </p:cNvSpPr>
            <p:nvPr/>
          </p:nvSpPr>
          <p:spPr bwMode="auto">
            <a:xfrm>
              <a:off x="2465388" y="3621088"/>
              <a:ext cx="4502150" cy="2711450"/>
            </a:xfrm>
            <a:custGeom>
              <a:avLst/>
              <a:gdLst>
                <a:gd name="T0" fmla="*/ 2147483647 w 11344"/>
                <a:gd name="T1" fmla="*/ 2147483647 h 8538"/>
                <a:gd name="T2" fmla="*/ 2147483647 w 11344"/>
                <a:gd name="T3" fmla="*/ 2147483647 h 8538"/>
                <a:gd name="T4" fmla="*/ 2147483647 w 11344"/>
                <a:gd name="T5" fmla="*/ 2147483647 h 8538"/>
                <a:gd name="T6" fmla="*/ 2147483647 w 11344"/>
                <a:gd name="T7" fmla="*/ 2147483647 h 8538"/>
                <a:gd name="T8" fmla="*/ 2147483647 w 11344"/>
                <a:gd name="T9" fmla="*/ 2147483647 h 8538"/>
                <a:gd name="T10" fmla="*/ 2147483647 w 11344"/>
                <a:gd name="T11" fmla="*/ 2147483647 h 8538"/>
                <a:gd name="T12" fmla="*/ 2147483647 w 11344"/>
                <a:gd name="T13" fmla="*/ 2147483647 h 8538"/>
                <a:gd name="T14" fmla="*/ 2147483647 w 11344"/>
                <a:gd name="T15" fmla="*/ 2147483647 h 8538"/>
                <a:gd name="T16" fmla="*/ 2147483647 w 11344"/>
                <a:gd name="T17" fmla="*/ 2147483647 h 8538"/>
                <a:gd name="T18" fmla="*/ 2147483647 w 11344"/>
                <a:gd name="T19" fmla="*/ 2147483647 h 8538"/>
                <a:gd name="T20" fmla="*/ 2147483647 w 11344"/>
                <a:gd name="T21" fmla="*/ 2147483647 h 8538"/>
                <a:gd name="T22" fmla="*/ 2147483647 w 11344"/>
                <a:gd name="T23" fmla="*/ 2147483647 h 8538"/>
                <a:gd name="T24" fmla="*/ 2147483647 w 11344"/>
                <a:gd name="T25" fmla="*/ 2147483647 h 8538"/>
                <a:gd name="T26" fmla="*/ 2147483647 w 11344"/>
                <a:gd name="T27" fmla="*/ 2147483647 h 8538"/>
                <a:gd name="T28" fmla="*/ 2147483647 w 11344"/>
                <a:gd name="T29" fmla="*/ 2147483647 h 8538"/>
                <a:gd name="T30" fmla="*/ 2147483647 w 11344"/>
                <a:gd name="T31" fmla="*/ 2147483647 h 8538"/>
                <a:gd name="T32" fmla="*/ 2147483647 w 11344"/>
                <a:gd name="T33" fmla="*/ 2147483647 h 8538"/>
                <a:gd name="T34" fmla="*/ 2147483647 w 11344"/>
                <a:gd name="T35" fmla="*/ 2147483647 h 8538"/>
                <a:gd name="T36" fmla="*/ 2147483647 w 11344"/>
                <a:gd name="T37" fmla="*/ 2147483647 h 8538"/>
                <a:gd name="T38" fmla="*/ 2147483647 w 11344"/>
                <a:gd name="T39" fmla="*/ 2147483647 h 8538"/>
                <a:gd name="T40" fmla="*/ 2147483647 w 11344"/>
                <a:gd name="T41" fmla="*/ 2147483647 h 8538"/>
                <a:gd name="T42" fmla="*/ 0 w 11344"/>
                <a:gd name="T43" fmla="*/ 2147483647 h 8538"/>
                <a:gd name="T44" fmla="*/ 2147483647 w 11344"/>
                <a:gd name="T45" fmla="*/ 2147483647 h 8538"/>
                <a:gd name="T46" fmla="*/ 2147483647 w 11344"/>
                <a:gd name="T47" fmla="*/ 2147483647 h 8538"/>
                <a:gd name="T48" fmla="*/ 2147483647 w 11344"/>
                <a:gd name="T49" fmla="*/ 2147483647 h 8538"/>
                <a:gd name="T50" fmla="*/ 2147483647 w 11344"/>
                <a:gd name="T51" fmla="*/ 2147483647 h 8538"/>
                <a:gd name="T52" fmla="*/ 2147483647 w 11344"/>
                <a:gd name="T53" fmla="*/ 2147483647 h 8538"/>
                <a:gd name="T54" fmla="*/ 2147483647 w 11344"/>
                <a:gd name="T55" fmla="*/ 2147483647 h 8538"/>
                <a:gd name="T56" fmla="*/ 2147483647 w 11344"/>
                <a:gd name="T57" fmla="*/ 2147483647 h 8538"/>
                <a:gd name="T58" fmla="*/ 2147483647 w 11344"/>
                <a:gd name="T59" fmla="*/ 2147483647 h 8538"/>
                <a:gd name="T60" fmla="*/ 2147483647 w 11344"/>
                <a:gd name="T61" fmla="*/ 2147483647 h 8538"/>
                <a:gd name="T62" fmla="*/ 2147483647 w 11344"/>
                <a:gd name="T63" fmla="*/ 2147483647 h 8538"/>
                <a:gd name="T64" fmla="*/ 2147483647 w 11344"/>
                <a:gd name="T65" fmla="*/ 0 h 8538"/>
                <a:gd name="T66" fmla="*/ 2147483647 w 11344"/>
                <a:gd name="T67" fmla="*/ 2147483647 h 8538"/>
                <a:gd name="T68" fmla="*/ 2147483647 w 11344"/>
                <a:gd name="T69" fmla="*/ 2147483647 h 8538"/>
                <a:gd name="T70" fmla="*/ 2147483647 w 11344"/>
                <a:gd name="T71" fmla="*/ 2147483647 h 8538"/>
                <a:gd name="T72" fmla="*/ 2147483647 w 11344"/>
                <a:gd name="T73" fmla="*/ 2147483647 h 8538"/>
                <a:gd name="T74" fmla="*/ 2147483647 w 11344"/>
                <a:gd name="T75" fmla="*/ 2147483647 h 8538"/>
                <a:gd name="T76" fmla="*/ 2147483647 w 11344"/>
                <a:gd name="T77" fmla="*/ 2147483647 h 8538"/>
                <a:gd name="T78" fmla="*/ 2147483647 w 11344"/>
                <a:gd name="T79" fmla="*/ 2147483647 h 8538"/>
                <a:gd name="T80" fmla="*/ 2147483647 w 11344"/>
                <a:gd name="T81" fmla="*/ 2147483647 h 8538"/>
                <a:gd name="T82" fmla="*/ 2147483647 w 11344"/>
                <a:gd name="T83" fmla="*/ 2147483647 h 8538"/>
                <a:gd name="T84" fmla="*/ 2147483647 w 11344"/>
                <a:gd name="T85" fmla="*/ 2147483647 h 8538"/>
                <a:gd name="T86" fmla="*/ 2147483647 w 11344"/>
                <a:gd name="T87" fmla="*/ 2147483647 h 85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44"/>
                <a:gd name="T133" fmla="*/ 0 h 8538"/>
                <a:gd name="T134" fmla="*/ 11344 w 11344"/>
                <a:gd name="T135" fmla="*/ 8538 h 85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44" h="8538">
                  <a:moveTo>
                    <a:pt x="11344" y="7694"/>
                  </a:moveTo>
                  <a:lnTo>
                    <a:pt x="11343" y="7739"/>
                  </a:lnTo>
                  <a:lnTo>
                    <a:pt x="11339" y="7781"/>
                  </a:lnTo>
                  <a:lnTo>
                    <a:pt x="11334" y="7824"/>
                  </a:lnTo>
                  <a:lnTo>
                    <a:pt x="11326" y="7864"/>
                  </a:lnTo>
                  <a:lnTo>
                    <a:pt x="11315" y="7905"/>
                  </a:lnTo>
                  <a:lnTo>
                    <a:pt x="11302" y="7945"/>
                  </a:lnTo>
                  <a:lnTo>
                    <a:pt x="11287" y="7984"/>
                  </a:lnTo>
                  <a:lnTo>
                    <a:pt x="11271" y="8023"/>
                  </a:lnTo>
                  <a:lnTo>
                    <a:pt x="11253" y="8061"/>
                  </a:lnTo>
                  <a:lnTo>
                    <a:pt x="11232" y="8096"/>
                  </a:lnTo>
                  <a:lnTo>
                    <a:pt x="11210" y="8132"/>
                  </a:lnTo>
                  <a:lnTo>
                    <a:pt x="11186" y="8166"/>
                  </a:lnTo>
                  <a:lnTo>
                    <a:pt x="11159" y="8199"/>
                  </a:lnTo>
                  <a:lnTo>
                    <a:pt x="11132" y="8231"/>
                  </a:lnTo>
                  <a:lnTo>
                    <a:pt x="11103" y="8262"/>
                  </a:lnTo>
                  <a:lnTo>
                    <a:pt x="11072" y="8291"/>
                  </a:lnTo>
                  <a:lnTo>
                    <a:pt x="11039" y="8319"/>
                  </a:lnTo>
                  <a:lnTo>
                    <a:pt x="11006" y="8345"/>
                  </a:lnTo>
                  <a:lnTo>
                    <a:pt x="10971" y="8370"/>
                  </a:lnTo>
                  <a:lnTo>
                    <a:pt x="10934" y="8394"/>
                  </a:lnTo>
                  <a:lnTo>
                    <a:pt x="10898" y="8415"/>
                  </a:lnTo>
                  <a:lnTo>
                    <a:pt x="10858" y="8436"/>
                  </a:lnTo>
                  <a:lnTo>
                    <a:pt x="10818" y="8455"/>
                  </a:lnTo>
                  <a:lnTo>
                    <a:pt x="10778" y="8472"/>
                  </a:lnTo>
                  <a:lnTo>
                    <a:pt x="10735" y="8487"/>
                  </a:lnTo>
                  <a:lnTo>
                    <a:pt x="10692" y="8500"/>
                  </a:lnTo>
                  <a:lnTo>
                    <a:pt x="10648" y="8511"/>
                  </a:lnTo>
                  <a:lnTo>
                    <a:pt x="10603" y="8520"/>
                  </a:lnTo>
                  <a:lnTo>
                    <a:pt x="10557" y="8529"/>
                  </a:lnTo>
                  <a:lnTo>
                    <a:pt x="10511" y="8534"/>
                  </a:lnTo>
                  <a:lnTo>
                    <a:pt x="10464" y="8537"/>
                  </a:lnTo>
                  <a:lnTo>
                    <a:pt x="10416" y="8538"/>
                  </a:lnTo>
                  <a:lnTo>
                    <a:pt x="928" y="8538"/>
                  </a:lnTo>
                  <a:lnTo>
                    <a:pt x="879" y="8537"/>
                  </a:lnTo>
                  <a:lnTo>
                    <a:pt x="833" y="8534"/>
                  </a:lnTo>
                  <a:lnTo>
                    <a:pt x="786" y="8529"/>
                  </a:lnTo>
                  <a:lnTo>
                    <a:pt x="741" y="8520"/>
                  </a:lnTo>
                  <a:lnTo>
                    <a:pt x="696" y="8511"/>
                  </a:lnTo>
                  <a:lnTo>
                    <a:pt x="652" y="8500"/>
                  </a:lnTo>
                  <a:lnTo>
                    <a:pt x="608" y="8487"/>
                  </a:lnTo>
                  <a:lnTo>
                    <a:pt x="566" y="8472"/>
                  </a:lnTo>
                  <a:lnTo>
                    <a:pt x="525" y="8455"/>
                  </a:lnTo>
                  <a:lnTo>
                    <a:pt x="486" y="8436"/>
                  </a:lnTo>
                  <a:lnTo>
                    <a:pt x="446" y="8415"/>
                  </a:lnTo>
                  <a:lnTo>
                    <a:pt x="408" y="8394"/>
                  </a:lnTo>
                  <a:lnTo>
                    <a:pt x="373" y="8370"/>
                  </a:lnTo>
                  <a:lnTo>
                    <a:pt x="338" y="8345"/>
                  </a:lnTo>
                  <a:lnTo>
                    <a:pt x="303" y="8319"/>
                  </a:lnTo>
                  <a:lnTo>
                    <a:pt x="271" y="8291"/>
                  </a:lnTo>
                  <a:lnTo>
                    <a:pt x="241" y="8262"/>
                  </a:lnTo>
                  <a:lnTo>
                    <a:pt x="212" y="8231"/>
                  </a:lnTo>
                  <a:lnTo>
                    <a:pt x="185" y="8199"/>
                  </a:lnTo>
                  <a:lnTo>
                    <a:pt x="158" y="8166"/>
                  </a:lnTo>
                  <a:lnTo>
                    <a:pt x="134" y="8132"/>
                  </a:lnTo>
                  <a:lnTo>
                    <a:pt x="112" y="8096"/>
                  </a:lnTo>
                  <a:lnTo>
                    <a:pt x="91" y="8061"/>
                  </a:lnTo>
                  <a:lnTo>
                    <a:pt x="73" y="8023"/>
                  </a:lnTo>
                  <a:lnTo>
                    <a:pt x="57" y="7984"/>
                  </a:lnTo>
                  <a:lnTo>
                    <a:pt x="42" y="7945"/>
                  </a:lnTo>
                  <a:lnTo>
                    <a:pt x="29" y="7905"/>
                  </a:lnTo>
                  <a:lnTo>
                    <a:pt x="18" y="7864"/>
                  </a:lnTo>
                  <a:lnTo>
                    <a:pt x="10" y="7824"/>
                  </a:lnTo>
                  <a:lnTo>
                    <a:pt x="5" y="7781"/>
                  </a:lnTo>
                  <a:lnTo>
                    <a:pt x="1" y="7739"/>
                  </a:lnTo>
                  <a:lnTo>
                    <a:pt x="0" y="7694"/>
                  </a:lnTo>
                  <a:lnTo>
                    <a:pt x="0" y="844"/>
                  </a:lnTo>
                  <a:lnTo>
                    <a:pt x="1" y="801"/>
                  </a:lnTo>
                  <a:lnTo>
                    <a:pt x="5" y="758"/>
                  </a:lnTo>
                  <a:lnTo>
                    <a:pt x="10" y="716"/>
                  </a:lnTo>
                  <a:lnTo>
                    <a:pt x="18" y="674"/>
                  </a:lnTo>
                  <a:lnTo>
                    <a:pt x="29" y="634"/>
                  </a:lnTo>
                  <a:lnTo>
                    <a:pt x="42" y="593"/>
                  </a:lnTo>
                  <a:lnTo>
                    <a:pt x="57" y="555"/>
                  </a:lnTo>
                  <a:lnTo>
                    <a:pt x="73" y="516"/>
                  </a:lnTo>
                  <a:lnTo>
                    <a:pt x="91" y="479"/>
                  </a:lnTo>
                  <a:lnTo>
                    <a:pt x="112" y="442"/>
                  </a:lnTo>
                  <a:lnTo>
                    <a:pt x="134" y="408"/>
                  </a:lnTo>
                  <a:lnTo>
                    <a:pt x="158" y="373"/>
                  </a:lnTo>
                  <a:lnTo>
                    <a:pt x="185" y="339"/>
                  </a:lnTo>
                  <a:lnTo>
                    <a:pt x="212" y="308"/>
                  </a:lnTo>
                  <a:lnTo>
                    <a:pt x="241" y="277"/>
                  </a:lnTo>
                  <a:lnTo>
                    <a:pt x="271" y="248"/>
                  </a:lnTo>
                  <a:lnTo>
                    <a:pt x="303" y="220"/>
                  </a:lnTo>
                  <a:lnTo>
                    <a:pt x="338" y="194"/>
                  </a:lnTo>
                  <a:lnTo>
                    <a:pt x="373" y="168"/>
                  </a:lnTo>
                  <a:lnTo>
                    <a:pt x="408" y="145"/>
                  </a:lnTo>
                  <a:lnTo>
                    <a:pt x="446" y="123"/>
                  </a:lnTo>
                  <a:lnTo>
                    <a:pt x="486" y="102"/>
                  </a:lnTo>
                  <a:lnTo>
                    <a:pt x="525" y="84"/>
                  </a:lnTo>
                  <a:lnTo>
                    <a:pt x="566" y="68"/>
                  </a:lnTo>
                  <a:lnTo>
                    <a:pt x="608" y="52"/>
                  </a:lnTo>
                  <a:lnTo>
                    <a:pt x="652" y="39"/>
                  </a:lnTo>
                  <a:lnTo>
                    <a:pt x="696" y="28"/>
                  </a:lnTo>
                  <a:lnTo>
                    <a:pt x="741" y="18"/>
                  </a:lnTo>
                  <a:lnTo>
                    <a:pt x="786" y="11"/>
                  </a:lnTo>
                  <a:lnTo>
                    <a:pt x="833" y="6"/>
                  </a:lnTo>
                  <a:lnTo>
                    <a:pt x="879" y="1"/>
                  </a:lnTo>
                  <a:lnTo>
                    <a:pt x="928" y="0"/>
                  </a:lnTo>
                  <a:lnTo>
                    <a:pt x="10416" y="0"/>
                  </a:lnTo>
                  <a:lnTo>
                    <a:pt x="10464" y="1"/>
                  </a:lnTo>
                  <a:lnTo>
                    <a:pt x="10511" y="6"/>
                  </a:lnTo>
                  <a:lnTo>
                    <a:pt x="10557" y="11"/>
                  </a:lnTo>
                  <a:lnTo>
                    <a:pt x="10603" y="18"/>
                  </a:lnTo>
                  <a:lnTo>
                    <a:pt x="10648" y="28"/>
                  </a:lnTo>
                  <a:lnTo>
                    <a:pt x="10692" y="39"/>
                  </a:lnTo>
                  <a:lnTo>
                    <a:pt x="10735" y="52"/>
                  </a:lnTo>
                  <a:lnTo>
                    <a:pt x="10778" y="68"/>
                  </a:lnTo>
                  <a:lnTo>
                    <a:pt x="10818" y="84"/>
                  </a:lnTo>
                  <a:lnTo>
                    <a:pt x="10858" y="102"/>
                  </a:lnTo>
                  <a:lnTo>
                    <a:pt x="10898" y="123"/>
                  </a:lnTo>
                  <a:lnTo>
                    <a:pt x="10934" y="145"/>
                  </a:lnTo>
                  <a:lnTo>
                    <a:pt x="10971" y="168"/>
                  </a:lnTo>
                  <a:lnTo>
                    <a:pt x="11006" y="194"/>
                  </a:lnTo>
                  <a:lnTo>
                    <a:pt x="11039" y="220"/>
                  </a:lnTo>
                  <a:lnTo>
                    <a:pt x="11072" y="248"/>
                  </a:lnTo>
                  <a:lnTo>
                    <a:pt x="11103" y="277"/>
                  </a:lnTo>
                  <a:lnTo>
                    <a:pt x="11132" y="308"/>
                  </a:lnTo>
                  <a:lnTo>
                    <a:pt x="11159" y="339"/>
                  </a:lnTo>
                  <a:lnTo>
                    <a:pt x="11186" y="373"/>
                  </a:lnTo>
                  <a:lnTo>
                    <a:pt x="11210" y="408"/>
                  </a:lnTo>
                  <a:lnTo>
                    <a:pt x="11232" y="442"/>
                  </a:lnTo>
                  <a:lnTo>
                    <a:pt x="11253" y="479"/>
                  </a:lnTo>
                  <a:lnTo>
                    <a:pt x="11271" y="516"/>
                  </a:lnTo>
                  <a:lnTo>
                    <a:pt x="11287" y="555"/>
                  </a:lnTo>
                  <a:lnTo>
                    <a:pt x="11302" y="593"/>
                  </a:lnTo>
                  <a:lnTo>
                    <a:pt x="11315" y="634"/>
                  </a:lnTo>
                  <a:lnTo>
                    <a:pt x="11326" y="674"/>
                  </a:lnTo>
                  <a:lnTo>
                    <a:pt x="11334" y="716"/>
                  </a:lnTo>
                  <a:lnTo>
                    <a:pt x="11339" y="758"/>
                  </a:lnTo>
                  <a:lnTo>
                    <a:pt x="11343" y="801"/>
                  </a:lnTo>
                  <a:lnTo>
                    <a:pt x="11344" y="844"/>
                  </a:lnTo>
                  <a:lnTo>
                    <a:pt x="11344" y="7694"/>
                  </a:lnTo>
                  <a:close/>
                </a:path>
              </a:pathLst>
            </a:custGeom>
            <a:solidFill>
              <a:srgbClr val="ECEE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1" name="Rectangle 10"/>
            <p:cNvSpPr>
              <a:spLocks noChangeArrowheads="1"/>
            </p:cNvSpPr>
            <p:nvPr/>
          </p:nvSpPr>
          <p:spPr bwMode="auto">
            <a:xfrm>
              <a:off x="4673601" y="3786188"/>
              <a:ext cx="715963" cy="2074863"/>
            </a:xfrm>
            <a:prstGeom prst="rect">
              <a:avLst/>
            </a:prstGeom>
            <a:solidFill>
              <a:srgbClr val="E357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2" name="Rectangle 11"/>
            <p:cNvSpPr>
              <a:spLocks noChangeArrowheads="1"/>
            </p:cNvSpPr>
            <p:nvPr/>
          </p:nvSpPr>
          <p:spPr bwMode="auto">
            <a:xfrm>
              <a:off x="5389563" y="3786188"/>
              <a:ext cx="654050" cy="2074863"/>
            </a:xfrm>
            <a:prstGeom prst="rect">
              <a:avLst/>
            </a:prstGeom>
            <a:solidFill>
              <a:srgbClr val="006A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3" name="Freeform 12"/>
            <p:cNvSpPr>
              <a:spLocks/>
            </p:cNvSpPr>
            <p:nvPr/>
          </p:nvSpPr>
          <p:spPr bwMode="auto">
            <a:xfrm>
              <a:off x="6043613" y="3786188"/>
              <a:ext cx="730250" cy="2074863"/>
            </a:xfrm>
            <a:custGeom>
              <a:avLst/>
              <a:gdLst>
                <a:gd name="T0" fmla="*/ 0 w 1839"/>
                <a:gd name="T1" fmla="*/ 0 h 6536"/>
                <a:gd name="T2" fmla="*/ 2147483647 w 1839"/>
                <a:gd name="T3" fmla="*/ 2147483647 h 6536"/>
                <a:gd name="T4" fmla="*/ 2147483647 w 1839"/>
                <a:gd name="T5" fmla="*/ 2147483647 h 6536"/>
                <a:gd name="T6" fmla="*/ 2147483647 w 1839"/>
                <a:gd name="T7" fmla="*/ 2147483647 h 6536"/>
                <a:gd name="T8" fmla="*/ 2147483647 w 1839"/>
                <a:gd name="T9" fmla="*/ 2147483647 h 6536"/>
                <a:gd name="T10" fmla="*/ 2147483647 w 1839"/>
                <a:gd name="T11" fmla="*/ 2147483647 h 6536"/>
                <a:gd name="T12" fmla="*/ 2147483647 w 1839"/>
                <a:gd name="T13" fmla="*/ 2147483647 h 6536"/>
                <a:gd name="T14" fmla="*/ 2147483647 w 1839"/>
                <a:gd name="T15" fmla="*/ 2147483647 h 6536"/>
                <a:gd name="T16" fmla="*/ 2147483647 w 1839"/>
                <a:gd name="T17" fmla="*/ 2147483647 h 6536"/>
                <a:gd name="T18" fmla="*/ 2147483647 w 1839"/>
                <a:gd name="T19" fmla="*/ 2147483647 h 6536"/>
                <a:gd name="T20" fmla="*/ 2147483647 w 1839"/>
                <a:gd name="T21" fmla="*/ 2147483647 h 6536"/>
                <a:gd name="T22" fmla="*/ 2147483647 w 1839"/>
                <a:gd name="T23" fmla="*/ 2147483647 h 6536"/>
                <a:gd name="T24" fmla="*/ 2147483647 w 1839"/>
                <a:gd name="T25" fmla="*/ 2147483647 h 6536"/>
                <a:gd name="T26" fmla="*/ 2147483647 w 1839"/>
                <a:gd name="T27" fmla="*/ 2147483647 h 6536"/>
                <a:gd name="T28" fmla="*/ 2147483647 w 1839"/>
                <a:gd name="T29" fmla="*/ 2147483647 h 6536"/>
                <a:gd name="T30" fmla="*/ 2147483647 w 1839"/>
                <a:gd name="T31" fmla="*/ 2147483647 h 6536"/>
                <a:gd name="T32" fmla="*/ 2147483647 w 1839"/>
                <a:gd name="T33" fmla="*/ 2147483647 h 6536"/>
                <a:gd name="T34" fmla="*/ 2147483647 w 1839"/>
                <a:gd name="T35" fmla="*/ 2147483647 h 6536"/>
                <a:gd name="T36" fmla="*/ 2147483647 w 1839"/>
                <a:gd name="T37" fmla="*/ 2147483647 h 6536"/>
                <a:gd name="T38" fmla="*/ 2147483647 w 1839"/>
                <a:gd name="T39" fmla="*/ 2147483647 h 6536"/>
                <a:gd name="T40" fmla="*/ 2147483647 w 1839"/>
                <a:gd name="T41" fmla="*/ 2147483647 h 6536"/>
                <a:gd name="T42" fmla="*/ 2147483647 w 1839"/>
                <a:gd name="T43" fmla="*/ 2147483647 h 6536"/>
                <a:gd name="T44" fmla="*/ 2147483647 w 1839"/>
                <a:gd name="T45" fmla="*/ 2147483647 h 6536"/>
                <a:gd name="T46" fmla="*/ 2147483647 w 1839"/>
                <a:gd name="T47" fmla="*/ 2147483647 h 6536"/>
                <a:gd name="T48" fmla="*/ 2147483647 w 1839"/>
                <a:gd name="T49" fmla="*/ 2147483647 h 6536"/>
                <a:gd name="T50" fmla="*/ 2147483647 w 1839"/>
                <a:gd name="T51" fmla="*/ 2147483647 h 6536"/>
                <a:gd name="T52" fmla="*/ 2147483647 w 1839"/>
                <a:gd name="T53" fmla="*/ 2147483647 h 6536"/>
                <a:gd name="T54" fmla="*/ 2147483647 w 1839"/>
                <a:gd name="T55" fmla="*/ 2147483647 h 6536"/>
                <a:gd name="T56" fmla="*/ 2147483647 w 1839"/>
                <a:gd name="T57" fmla="*/ 2147483647 h 6536"/>
                <a:gd name="T58" fmla="*/ 2147483647 w 1839"/>
                <a:gd name="T59" fmla="*/ 2147483647 h 6536"/>
                <a:gd name="T60" fmla="*/ 2147483647 w 1839"/>
                <a:gd name="T61" fmla="*/ 2147483647 h 6536"/>
                <a:gd name="T62" fmla="*/ 2147483647 w 1839"/>
                <a:gd name="T63" fmla="*/ 2147483647 h 6536"/>
                <a:gd name="T64" fmla="*/ 2147483647 w 1839"/>
                <a:gd name="T65" fmla="*/ 2147483647 h 6536"/>
                <a:gd name="T66" fmla="*/ 2147483647 w 1839"/>
                <a:gd name="T67" fmla="*/ 2147483647 h 6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9"/>
                <a:gd name="T103" fmla="*/ 0 h 6536"/>
                <a:gd name="T104" fmla="*/ 1839 w 1839"/>
                <a:gd name="T105" fmla="*/ 6536 h 6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9" h="6536">
                  <a:moveTo>
                    <a:pt x="1038" y="0"/>
                  </a:moveTo>
                  <a:lnTo>
                    <a:pt x="0" y="0"/>
                  </a:lnTo>
                  <a:lnTo>
                    <a:pt x="0" y="6536"/>
                  </a:lnTo>
                  <a:lnTo>
                    <a:pt x="1038" y="6536"/>
                  </a:lnTo>
                  <a:lnTo>
                    <a:pt x="1079" y="6535"/>
                  </a:lnTo>
                  <a:lnTo>
                    <a:pt x="1120" y="6533"/>
                  </a:lnTo>
                  <a:lnTo>
                    <a:pt x="1159" y="6528"/>
                  </a:lnTo>
                  <a:lnTo>
                    <a:pt x="1200" y="6522"/>
                  </a:lnTo>
                  <a:lnTo>
                    <a:pt x="1238" y="6513"/>
                  </a:lnTo>
                  <a:lnTo>
                    <a:pt x="1276" y="6504"/>
                  </a:lnTo>
                  <a:lnTo>
                    <a:pt x="1314" y="6492"/>
                  </a:lnTo>
                  <a:lnTo>
                    <a:pt x="1350" y="6480"/>
                  </a:lnTo>
                  <a:lnTo>
                    <a:pt x="1385" y="6465"/>
                  </a:lnTo>
                  <a:lnTo>
                    <a:pt x="1420" y="6448"/>
                  </a:lnTo>
                  <a:lnTo>
                    <a:pt x="1454" y="6431"/>
                  </a:lnTo>
                  <a:lnTo>
                    <a:pt x="1486" y="6412"/>
                  </a:lnTo>
                  <a:lnTo>
                    <a:pt x="1517" y="6391"/>
                  </a:lnTo>
                  <a:lnTo>
                    <a:pt x="1548" y="6370"/>
                  </a:lnTo>
                  <a:lnTo>
                    <a:pt x="1577" y="6347"/>
                  </a:lnTo>
                  <a:lnTo>
                    <a:pt x="1605" y="6323"/>
                  </a:lnTo>
                  <a:lnTo>
                    <a:pt x="1631" y="6298"/>
                  </a:lnTo>
                  <a:lnTo>
                    <a:pt x="1657" y="6272"/>
                  </a:lnTo>
                  <a:lnTo>
                    <a:pt x="1680" y="6244"/>
                  </a:lnTo>
                  <a:lnTo>
                    <a:pt x="1703" y="6215"/>
                  </a:lnTo>
                  <a:lnTo>
                    <a:pt x="1723" y="6186"/>
                  </a:lnTo>
                  <a:lnTo>
                    <a:pt x="1742" y="6155"/>
                  </a:lnTo>
                  <a:lnTo>
                    <a:pt x="1760" y="6124"/>
                  </a:lnTo>
                  <a:lnTo>
                    <a:pt x="1777" y="6091"/>
                  </a:lnTo>
                  <a:lnTo>
                    <a:pt x="1790" y="6059"/>
                  </a:lnTo>
                  <a:lnTo>
                    <a:pt x="1803" y="6024"/>
                  </a:lnTo>
                  <a:lnTo>
                    <a:pt x="1813" y="5990"/>
                  </a:lnTo>
                  <a:lnTo>
                    <a:pt x="1823" y="5955"/>
                  </a:lnTo>
                  <a:lnTo>
                    <a:pt x="1830" y="5919"/>
                  </a:lnTo>
                  <a:lnTo>
                    <a:pt x="1835" y="5883"/>
                  </a:lnTo>
                  <a:lnTo>
                    <a:pt x="1838" y="5846"/>
                  </a:lnTo>
                  <a:lnTo>
                    <a:pt x="1839" y="5808"/>
                  </a:lnTo>
                  <a:lnTo>
                    <a:pt x="1839" y="728"/>
                  </a:lnTo>
                  <a:lnTo>
                    <a:pt x="1838" y="690"/>
                  </a:lnTo>
                  <a:lnTo>
                    <a:pt x="1835" y="653"/>
                  </a:lnTo>
                  <a:lnTo>
                    <a:pt x="1830" y="617"/>
                  </a:lnTo>
                  <a:lnTo>
                    <a:pt x="1823" y="581"/>
                  </a:lnTo>
                  <a:lnTo>
                    <a:pt x="1813" y="546"/>
                  </a:lnTo>
                  <a:lnTo>
                    <a:pt x="1803" y="512"/>
                  </a:lnTo>
                  <a:lnTo>
                    <a:pt x="1790" y="477"/>
                  </a:lnTo>
                  <a:lnTo>
                    <a:pt x="1777" y="445"/>
                  </a:lnTo>
                  <a:lnTo>
                    <a:pt x="1760" y="412"/>
                  </a:lnTo>
                  <a:lnTo>
                    <a:pt x="1742" y="381"/>
                  </a:lnTo>
                  <a:lnTo>
                    <a:pt x="1723" y="350"/>
                  </a:lnTo>
                  <a:lnTo>
                    <a:pt x="1703" y="321"/>
                  </a:lnTo>
                  <a:lnTo>
                    <a:pt x="1680" y="293"/>
                  </a:lnTo>
                  <a:lnTo>
                    <a:pt x="1657" y="264"/>
                  </a:lnTo>
                  <a:lnTo>
                    <a:pt x="1631" y="238"/>
                  </a:lnTo>
                  <a:lnTo>
                    <a:pt x="1605" y="213"/>
                  </a:lnTo>
                  <a:lnTo>
                    <a:pt x="1577" y="189"/>
                  </a:lnTo>
                  <a:lnTo>
                    <a:pt x="1548" y="166"/>
                  </a:lnTo>
                  <a:lnTo>
                    <a:pt x="1517" y="145"/>
                  </a:lnTo>
                  <a:lnTo>
                    <a:pt x="1486" y="124"/>
                  </a:lnTo>
                  <a:lnTo>
                    <a:pt x="1454" y="105"/>
                  </a:lnTo>
                  <a:lnTo>
                    <a:pt x="1420" y="88"/>
                  </a:lnTo>
                  <a:lnTo>
                    <a:pt x="1385" y="71"/>
                  </a:lnTo>
                  <a:lnTo>
                    <a:pt x="1350" y="56"/>
                  </a:lnTo>
                  <a:lnTo>
                    <a:pt x="1314" y="44"/>
                  </a:lnTo>
                  <a:lnTo>
                    <a:pt x="1276" y="32"/>
                  </a:lnTo>
                  <a:lnTo>
                    <a:pt x="1238" y="23"/>
                  </a:lnTo>
                  <a:lnTo>
                    <a:pt x="1200" y="14"/>
                  </a:lnTo>
                  <a:lnTo>
                    <a:pt x="1159" y="8"/>
                  </a:lnTo>
                  <a:lnTo>
                    <a:pt x="1120" y="3"/>
                  </a:lnTo>
                  <a:lnTo>
                    <a:pt x="1079" y="1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9945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4" name="Rectangle 13"/>
            <p:cNvSpPr>
              <a:spLocks noChangeArrowheads="1"/>
            </p:cNvSpPr>
            <p:nvPr/>
          </p:nvSpPr>
          <p:spPr bwMode="auto">
            <a:xfrm>
              <a:off x="3989388" y="3786188"/>
              <a:ext cx="684213" cy="2074863"/>
            </a:xfrm>
            <a:prstGeom prst="rect">
              <a:avLst/>
            </a:prstGeom>
            <a:solidFill>
              <a:srgbClr val="59B43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5" name="Rectangle 14"/>
            <p:cNvSpPr>
              <a:spLocks noChangeArrowheads="1"/>
            </p:cNvSpPr>
            <p:nvPr/>
          </p:nvSpPr>
          <p:spPr bwMode="auto">
            <a:xfrm>
              <a:off x="3333751" y="3786188"/>
              <a:ext cx="655638" cy="2074863"/>
            </a:xfrm>
            <a:prstGeom prst="rect">
              <a:avLst/>
            </a:prstGeom>
            <a:solidFill>
              <a:srgbClr val="5B2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6" name="Freeform 15"/>
            <p:cNvSpPr>
              <a:spLocks/>
            </p:cNvSpPr>
            <p:nvPr/>
          </p:nvSpPr>
          <p:spPr bwMode="auto">
            <a:xfrm>
              <a:off x="2676526" y="3786188"/>
              <a:ext cx="657225" cy="2074863"/>
            </a:xfrm>
            <a:custGeom>
              <a:avLst/>
              <a:gdLst>
                <a:gd name="T0" fmla="*/ 2147483647 w 1659"/>
                <a:gd name="T1" fmla="*/ 2147483647 h 6536"/>
                <a:gd name="T2" fmla="*/ 2147483647 w 1659"/>
                <a:gd name="T3" fmla="*/ 2147483647 h 6536"/>
                <a:gd name="T4" fmla="*/ 2147483647 w 1659"/>
                <a:gd name="T5" fmla="*/ 2147483647 h 6536"/>
                <a:gd name="T6" fmla="*/ 2147483647 w 1659"/>
                <a:gd name="T7" fmla="*/ 2147483647 h 6536"/>
                <a:gd name="T8" fmla="*/ 2147483647 w 1659"/>
                <a:gd name="T9" fmla="*/ 2147483647 h 6536"/>
                <a:gd name="T10" fmla="*/ 2147483647 w 1659"/>
                <a:gd name="T11" fmla="*/ 2147483647 h 6536"/>
                <a:gd name="T12" fmla="*/ 2147483647 w 1659"/>
                <a:gd name="T13" fmla="*/ 2147483647 h 6536"/>
                <a:gd name="T14" fmla="*/ 2147483647 w 1659"/>
                <a:gd name="T15" fmla="*/ 2147483647 h 6536"/>
                <a:gd name="T16" fmla="*/ 2147483647 w 1659"/>
                <a:gd name="T17" fmla="*/ 2147483647 h 6536"/>
                <a:gd name="T18" fmla="*/ 2147483647 w 1659"/>
                <a:gd name="T19" fmla="*/ 2147483647 h 6536"/>
                <a:gd name="T20" fmla="*/ 2147483647 w 1659"/>
                <a:gd name="T21" fmla="*/ 2147483647 h 6536"/>
                <a:gd name="T22" fmla="*/ 2147483647 w 1659"/>
                <a:gd name="T23" fmla="*/ 2147483647 h 6536"/>
                <a:gd name="T24" fmla="*/ 2147483647 w 1659"/>
                <a:gd name="T25" fmla="*/ 2147483647 h 6536"/>
                <a:gd name="T26" fmla="*/ 2147483647 w 1659"/>
                <a:gd name="T27" fmla="*/ 2147483647 h 6536"/>
                <a:gd name="T28" fmla="*/ 2147483647 w 1659"/>
                <a:gd name="T29" fmla="*/ 2147483647 h 6536"/>
                <a:gd name="T30" fmla="*/ 2147483647 w 1659"/>
                <a:gd name="T31" fmla="*/ 2147483647 h 6536"/>
                <a:gd name="T32" fmla="*/ 0 w 1659"/>
                <a:gd name="T33" fmla="*/ 2147483647 h 6536"/>
                <a:gd name="T34" fmla="*/ 2147483647 w 1659"/>
                <a:gd name="T35" fmla="*/ 2147483647 h 6536"/>
                <a:gd name="T36" fmla="*/ 2147483647 w 1659"/>
                <a:gd name="T37" fmla="*/ 2147483647 h 6536"/>
                <a:gd name="T38" fmla="*/ 2147483647 w 1659"/>
                <a:gd name="T39" fmla="*/ 2147483647 h 6536"/>
                <a:gd name="T40" fmla="*/ 2147483647 w 1659"/>
                <a:gd name="T41" fmla="*/ 2147483647 h 6536"/>
                <a:gd name="T42" fmla="*/ 2147483647 w 1659"/>
                <a:gd name="T43" fmla="*/ 2147483647 h 6536"/>
                <a:gd name="T44" fmla="*/ 2147483647 w 1659"/>
                <a:gd name="T45" fmla="*/ 2147483647 h 6536"/>
                <a:gd name="T46" fmla="*/ 2147483647 w 1659"/>
                <a:gd name="T47" fmla="*/ 2147483647 h 6536"/>
                <a:gd name="T48" fmla="*/ 2147483647 w 1659"/>
                <a:gd name="T49" fmla="*/ 2147483647 h 6536"/>
                <a:gd name="T50" fmla="*/ 2147483647 w 1659"/>
                <a:gd name="T51" fmla="*/ 2147483647 h 6536"/>
                <a:gd name="T52" fmla="*/ 2147483647 w 1659"/>
                <a:gd name="T53" fmla="*/ 2147483647 h 6536"/>
                <a:gd name="T54" fmla="*/ 2147483647 w 1659"/>
                <a:gd name="T55" fmla="*/ 2147483647 h 6536"/>
                <a:gd name="T56" fmla="*/ 2147483647 w 1659"/>
                <a:gd name="T57" fmla="*/ 2147483647 h 6536"/>
                <a:gd name="T58" fmla="*/ 2147483647 w 1659"/>
                <a:gd name="T59" fmla="*/ 2147483647 h 6536"/>
                <a:gd name="T60" fmla="*/ 2147483647 w 1659"/>
                <a:gd name="T61" fmla="*/ 2147483647 h 6536"/>
                <a:gd name="T62" fmla="*/ 2147483647 w 1659"/>
                <a:gd name="T63" fmla="*/ 2147483647 h 6536"/>
                <a:gd name="T64" fmla="*/ 2147483647 w 1659"/>
                <a:gd name="T65" fmla="*/ 2147483647 h 6536"/>
                <a:gd name="T66" fmla="*/ 2147483647 w 1659"/>
                <a:gd name="T67" fmla="*/ 0 h 6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59"/>
                <a:gd name="T103" fmla="*/ 0 h 6536"/>
                <a:gd name="T104" fmla="*/ 1659 w 1659"/>
                <a:gd name="T105" fmla="*/ 6536 h 6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59" h="6536">
                  <a:moveTo>
                    <a:pt x="800" y="0"/>
                  </a:moveTo>
                  <a:lnTo>
                    <a:pt x="760" y="1"/>
                  </a:lnTo>
                  <a:lnTo>
                    <a:pt x="718" y="3"/>
                  </a:lnTo>
                  <a:lnTo>
                    <a:pt x="679" y="8"/>
                  </a:lnTo>
                  <a:lnTo>
                    <a:pt x="639" y="14"/>
                  </a:lnTo>
                  <a:lnTo>
                    <a:pt x="601" y="23"/>
                  </a:lnTo>
                  <a:lnTo>
                    <a:pt x="563" y="32"/>
                  </a:lnTo>
                  <a:lnTo>
                    <a:pt x="526" y="44"/>
                  </a:lnTo>
                  <a:lnTo>
                    <a:pt x="489" y="56"/>
                  </a:lnTo>
                  <a:lnTo>
                    <a:pt x="453" y="71"/>
                  </a:lnTo>
                  <a:lnTo>
                    <a:pt x="418" y="88"/>
                  </a:lnTo>
                  <a:lnTo>
                    <a:pt x="385" y="105"/>
                  </a:lnTo>
                  <a:lnTo>
                    <a:pt x="353" y="124"/>
                  </a:lnTo>
                  <a:lnTo>
                    <a:pt x="322" y="145"/>
                  </a:lnTo>
                  <a:lnTo>
                    <a:pt x="292" y="166"/>
                  </a:lnTo>
                  <a:lnTo>
                    <a:pt x="263" y="189"/>
                  </a:lnTo>
                  <a:lnTo>
                    <a:pt x="234" y="213"/>
                  </a:lnTo>
                  <a:lnTo>
                    <a:pt x="207" y="238"/>
                  </a:lnTo>
                  <a:lnTo>
                    <a:pt x="183" y="264"/>
                  </a:lnTo>
                  <a:lnTo>
                    <a:pt x="159" y="293"/>
                  </a:lnTo>
                  <a:lnTo>
                    <a:pt x="137" y="321"/>
                  </a:lnTo>
                  <a:lnTo>
                    <a:pt x="116" y="350"/>
                  </a:lnTo>
                  <a:lnTo>
                    <a:pt x="97" y="381"/>
                  </a:lnTo>
                  <a:lnTo>
                    <a:pt x="79" y="412"/>
                  </a:lnTo>
                  <a:lnTo>
                    <a:pt x="63" y="445"/>
                  </a:lnTo>
                  <a:lnTo>
                    <a:pt x="48" y="477"/>
                  </a:lnTo>
                  <a:lnTo>
                    <a:pt x="35" y="512"/>
                  </a:lnTo>
                  <a:lnTo>
                    <a:pt x="25" y="546"/>
                  </a:lnTo>
                  <a:lnTo>
                    <a:pt x="16" y="581"/>
                  </a:lnTo>
                  <a:lnTo>
                    <a:pt x="9" y="617"/>
                  </a:lnTo>
                  <a:lnTo>
                    <a:pt x="4" y="653"/>
                  </a:lnTo>
                  <a:lnTo>
                    <a:pt x="1" y="690"/>
                  </a:lnTo>
                  <a:lnTo>
                    <a:pt x="0" y="728"/>
                  </a:lnTo>
                  <a:lnTo>
                    <a:pt x="0" y="5808"/>
                  </a:lnTo>
                  <a:lnTo>
                    <a:pt x="1" y="5846"/>
                  </a:lnTo>
                  <a:lnTo>
                    <a:pt x="4" y="5883"/>
                  </a:lnTo>
                  <a:lnTo>
                    <a:pt x="9" y="5919"/>
                  </a:lnTo>
                  <a:lnTo>
                    <a:pt x="16" y="5955"/>
                  </a:lnTo>
                  <a:lnTo>
                    <a:pt x="25" y="5990"/>
                  </a:lnTo>
                  <a:lnTo>
                    <a:pt x="35" y="6024"/>
                  </a:lnTo>
                  <a:lnTo>
                    <a:pt x="48" y="6059"/>
                  </a:lnTo>
                  <a:lnTo>
                    <a:pt x="63" y="6091"/>
                  </a:lnTo>
                  <a:lnTo>
                    <a:pt x="79" y="6124"/>
                  </a:lnTo>
                  <a:lnTo>
                    <a:pt x="97" y="6155"/>
                  </a:lnTo>
                  <a:lnTo>
                    <a:pt x="116" y="6186"/>
                  </a:lnTo>
                  <a:lnTo>
                    <a:pt x="137" y="6215"/>
                  </a:lnTo>
                  <a:lnTo>
                    <a:pt x="159" y="6244"/>
                  </a:lnTo>
                  <a:lnTo>
                    <a:pt x="183" y="6272"/>
                  </a:lnTo>
                  <a:lnTo>
                    <a:pt x="207" y="6298"/>
                  </a:lnTo>
                  <a:lnTo>
                    <a:pt x="234" y="6323"/>
                  </a:lnTo>
                  <a:lnTo>
                    <a:pt x="263" y="6347"/>
                  </a:lnTo>
                  <a:lnTo>
                    <a:pt x="292" y="6370"/>
                  </a:lnTo>
                  <a:lnTo>
                    <a:pt x="322" y="6391"/>
                  </a:lnTo>
                  <a:lnTo>
                    <a:pt x="353" y="6412"/>
                  </a:lnTo>
                  <a:lnTo>
                    <a:pt x="385" y="6431"/>
                  </a:lnTo>
                  <a:lnTo>
                    <a:pt x="418" y="6448"/>
                  </a:lnTo>
                  <a:lnTo>
                    <a:pt x="453" y="6465"/>
                  </a:lnTo>
                  <a:lnTo>
                    <a:pt x="489" y="6480"/>
                  </a:lnTo>
                  <a:lnTo>
                    <a:pt x="526" y="6492"/>
                  </a:lnTo>
                  <a:lnTo>
                    <a:pt x="563" y="6504"/>
                  </a:lnTo>
                  <a:lnTo>
                    <a:pt x="601" y="6513"/>
                  </a:lnTo>
                  <a:lnTo>
                    <a:pt x="639" y="6522"/>
                  </a:lnTo>
                  <a:lnTo>
                    <a:pt x="679" y="6528"/>
                  </a:lnTo>
                  <a:lnTo>
                    <a:pt x="718" y="6533"/>
                  </a:lnTo>
                  <a:lnTo>
                    <a:pt x="760" y="6535"/>
                  </a:lnTo>
                  <a:lnTo>
                    <a:pt x="800" y="6536"/>
                  </a:lnTo>
                  <a:lnTo>
                    <a:pt x="1659" y="6536"/>
                  </a:lnTo>
                  <a:lnTo>
                    <a:pt x="1659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05E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7" name="Rectangle 16"/>
            <p:cNvSpPr>
              <a:spLocks noChangeArrowheads="1"/>
            </p:cNvSpPr>
            <p:nvPr/>
          </p:nvSpPr>
          <p:spPr bwMode="auto">
            <a:xfrm>
              <a:off x="4673601" y="3903663"/>
              <a:ext cx="715963" cy="328613"/>
            </a:xfrm>
            <a:prstGeom prst="rect">
              <a:avLst/>
            </a:prstGeom>
            <a:solidFill>
              <a:srgbClr val="E979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8" name="Rectangle 17"/>
            <p:cNvSpPr>
              <a:spLocks noChangeArrowheads="1"/>
            </p:cNvSpPr>
            <p:nvPr/>
          </p:nvSpPr>
          <p:spPr bwMode="auto">
            <a:xfrm>
              <a:off x="5389563" y="3903663"/>
              <a:ext cx="654050" cy="328613"/>
            </a:xfrm>
            <a:prstGeom prst="rect">
              <a:avLst/>
            </a:prstGeom>
            <a:solidFill>
              <a:srgbClr val="579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19" name="Freeform 18"/>
            <p:cNvSpPr>
              <a:spLocks/>
            </p:cNvSpPr>
            <p:nvPr/>
          </p:nvSpPr>
          <p:spPr bwMode="auto">
            <a:xfrm>
              <a:off x="6043613" y="3903663"/>
              <a:ext cx="617538" cy="328613"/>
            </a:xfrm>
            <a:custGeom>
              <a:avLst/>
              <a:gdLst>
                <a:gd name="T0" fmla="*/ 2147483647 w 1555"/>
                <a:gd name="T1" fmla="*/ 2147483647 h 1031"/>
                <a:gd name="T2" fmla="*/ 2147483647 w 1555"/>
                <a:gd name="T3" fmla="*/ 2147483647 h 1031"/>
                <a:gd name="T4" fmla="*/ 2147483647 w 1555"/>
                <a:gd name="T5" fmla="*/ 2147483647 h 1031"/>
                <a:gd name="T6" fmla="*/ 2147483647 w 1555"/>
                <a:gd name="T7" fmla="*/ 2147483647 h 1031"/>
                <a:gd name="T8" fmla="*/ 2147483647 w 1555"/>
                <a:gd name="T9" fmla="*/ 2147483647 h 1031"/>
                <a:gd name="T10" fmla="*/ 2147483647 w 1555"/>
                <a:gd name="T11" fmla="*/ 2147483647 h 1031"/>
                <a:gd name="T12" fmla="*/ 2147483647 w 1555"/>
                <a:gd name="T13" fmla="*/ 2147483647 h 1031"/>
                <a:gd name="T14" fmla="*/ 2147483647 w 1555"/>
                <a:gd name="T15" fmla="*/ 2147483647 h 1031"/>
                <a:gd name="T16" fmla="*/ 2147483647 w 1555"/>
                <a:gd name="T17" fmla="*/ 2147483647 h 1031"/>
                <a:gd name="T18" fmla="*/ 2147483647 w 1555"/>
                <a:gd name="T19" fmla="*/ 2147483647 h 1031"/>
                <a:gd name="T20" fmla="*/ 2147483647 w 1555"/>
                <a:gd name="T21" fmla="*/ 2147483647 h 1031"/>
                <a:gd name="T22" fmla="*/ 2147483647 w 1555"/>
                <a:gd name="T23" fmla="*/ 2147483647 h 1031"/>
                <a:gd name="T24" fmla="*/ 2147483647 w 1555"/>
                <a:gd name="T25" fmla="*/ 2147483647 h 1031"/>
                <a:gd name="T26" fmla="*/ 2147483647 w 1555"/>
                <a:gd name="T27" fmla="*/ 2147483647 h 1031"/>
                <a:gd name="T28" fmla="*/ 2147483647 w 1555"/>
                <a:gd name="T29" fmla="*/ 2147483647 h 1031"/>
                <a:gd name="T30" fmla="*/ 2147483647 w 1555"/>
                <a:gd name="T31" fmla="*/ 2147483647 h 1031"/>
                <a:gd name="T32" fmla="*/ 2147483647 w 1555"/>
                <a:gd name="T33" fmla="*/ 0 h 1031"/>
                <a:gd name="T34" fmla="*/ 0 w 1555"/>
                <a:gd name="T35" fmla="*/ 0 h 1031"/>
                <a:gd name="T36" fmla="*/ 0 w 1555"/>
                <a:gd name="T37" fmla="*/ 2147483647 h 1031"/>
                <a:gd name="T38" fmla="*/ 2147483647 w 1555"/>
                <a:gd name="T39" fmla="*/ 2147483647 h 1031"/>
                <a:gd name="T40" fmla="*/ 2147483647 w 1555"/>
                <a:gd name="T41" fmla="*/ 2147483647 h 10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5"/>
                <a:gd name="T64" fmla="*/ 0 h 1031"/>
                <a:gd name="T65" fmla="*/ 1555 w 1555"/>
                <a:gd name="T66" fmla="*/ 1031 h 10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5" h="1031">
                  <a:moveTo>
                    <a:pt x="1555" y="354"/>
                  </a:moveTo>
                  <a:lnTo>
                    <a:pt x="1555" y="330"/>
                  </a:lnTo>
                  <a:lnTo>
                    <a:pt x="1554" y="306"/>
                  </a:lnTo>
                  <a:lnTo>
                    <a:pt x="1553" y="283"/>
                  </a:lnTo>
                  <a:lnTo>
                    <a:pt x="1549" y="260"/>
                  </a:lnTo>
                  <a:lnTo>
                    <a:pt x="1547" y="236"/>
                  </a:lnTo>
                  <a:lnTo>
                    <a:pt x="1542" y="213"/>
                  </a:lnTo>
                  <a:lnTo>
                    <a:pt x="1539" y="190"/>
                  </a:lnTo>
                  <a:lnTo>
                    <a:pt x="1533" y="168"/>
                  </a:lnTo>
                  <a:lnTo>
                    <a:pt x="1527" y="146"/>
                  </a:lnTo>
                  <a:lnTo>
                    <a:pt x="1522" y="124"/>
                  </a:lnTo>
                  <a:lnTo>
                    <a:pt x="1514" y="103"/>
                  </a:lnTo>
                  <a:lnTo>
                    <a:pt x="1507" y="82"/>
                  </a:lnTo>
                  <a:lnTo>
                    <a:pt x="1499" y="61"/>
                  </a:lnTo>
                  <a:lnTo>
                    <a:pt x="1489" y="40"/>
                  </a:lnTo>
                  <a:lnTo>
                    <a:pt x="1480" y="20"/>
                  </a:lnTo>
                  <a:lnTo>
                    <a:pt x="1470" y="0"/>
                  </a:lnTo>
                  <a:lnTo>
                    <a:pt x="0" y="0"/>
                  </a:lnTo>
                  <a:lnTo>
                    <a:pt x="0" y="1031"/>
                  </a:lnTo>
                  <a:lnTo>
                    <a:pt x="1555" y="1031"/>
                  </a:lnTo>
                  <a:lnTo>
                    <a:pt x="1555" y="354"/>
                  </a:lnTo>
                  <a:close/>
                </a:path>
              </a:pathLst>
            </a:custGeom>
            <a:solidFill>
              <a:srgbClr val="A562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0" name="Rectangle 19"/>
            <p:cNvSpPr>
              <a:spLocks noChangeArrowheads="1"/>
            </p:cNvSpPr>
            <p:nvPr/>
          </p:nvSpPr>
          <p:spPr bwMode="auto">
            <a:xfrm>
              <a:off x="3989388" y="3903663"/>
              <a:ext cx="684213" cy="328613"/>
            </a:xfrm>
            <a:prstGeom prst="rect">
              <a:avLst/>
            </a:prstGeom>
            <a:solidFill>
              <a:srgbClr val="75BF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1" name="Rectangle 20"/>
            <p:cNvSpPr>
              <a:spLocks noChangeArrowheads="1"/>
            </p:cNvSpPr>
            <p:nvPr/>
          </p:nvSpPr>
          <p:spPr bwMode="auto">
            <a:xfrm>
              <a:off x="3333751" y="3903663"/>
              <a:ext cx="655638" cy="328613"/>
            </a:xfrm>
            <a:prstGeom prst="rect">
              <a:avLst/>
            </a:prstGeom>
            <a:solidFill>
              <a:srgbClr val="7350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2" name="Freeform 21"/>
            <p:cNvSpPr>
              <a:spLocks/>
            </p:cNvSpPr>
            <p:nvPr/>
          </p:nvSpPr>
          <p:spPr bwMode="auto">
            <a:xfrm>
              <a:off x="2768601" y="3903663"/>
              <a:ext cx="565150" cy="328613"/>
            </a:xfrm>
            <a:custGeom>
              <a:avLst/>
              <a:gdLst>
                <a:gd name="T0" fmla="*/ 2147483647 w 1427"/>
                <a:gd name="T1" fmla="*/ 0 h 1031"/>
                <a:gd name="T2" fmla="*/ 2147483647 w 1427"/>
                <a:gd name="T3" fmla="*/ 0 h 1031"/>
                <a:gd name="T4" fmla="*/ 2147483647 w 1427"/>
                <a:gd name="T5" fmla="*/ 2147483647 h 1031"/>
                <a:gd name="T6" fmla="*/ 2147483647 w 1427"/>
                <a:gd name="T7" fmla="*/ 2147483647 h 1031"/>
                <a:gd name="T8" fmla="*/ 2147483647 w 1427"/>
                <a:gd name="T9" fmla="*/ 2147483647 h 1031"/>
                <a:gd name="T10" fmla="*/ 2147483647 w 1427"/>
                <a:gd name="T11" fmla="*/ 2147483647 h 1031"/>
                <a:gd name="T12" fmla="*/ 2147483647 w 1427"/>
                <a:gd name="T13" fmla="*/ 2147483647 h 1031"/>
                <a:gd name="T14" fmla="*/ 2147483647 w 1427"/>
                <a:gd name="T15" fmla="*/ 2147483647 h 1031"/>
                <a:gd name="T16" fmla="*/ 2147483647 w 1427"/>
                <a:gd name="T17" fmla="*/ 2147483647 h 1031"/>
                <a:gd name="T18" fmla="*/ 2147483647 w 1427"/>
                <a:gd name="T19" fmla="*/ 2147483647 h 1031"/>
                <a:gd name="T20" fmla="*/ 2147483647 w 1427"/>
                <a:gd name="T21" fmla="*/ 2147483647 h 1031"/>
                <a:gd name="T22" fmla="*/ 2147483647 w 1427"/>
                <a:gd name="T23" fmla="*/ 2147483647 h 1031"/>
                <a:gd name="T24" fmla="*/ 2147483647 w 1427"/>
                <a:gd name="T25" fmla="*/ 2147483647 h 1031"/>
                <a:gd name="T26" fmla="*/ 2147483647 w 1427"/>
                <a:gd name="T27" fmla="*/ 2147483647 h 1031"/>
                <a:gd name="T28" fmla="*/ 2147483647 w 1427"/>
                <a:gd name="T29" fmla="*/ 2147483647 h 1031"/>
                <a:gd name="T30" fmla="*/ 2147483647 w 1427"/>
                <a:gd name="T31" fmla="*/ 2147483647 h 1031"/>
                <a:gd name="T32" fmla="*/ 2147483647 w 1427"/>
                <a:gd name="T33" fmla="*/ 2147483647 h 1031"/>
                <a:gd name="T34" fmla="*/ 0 w 1427"/>
                <a:gd name="T35" fmla="*/ 2147483647 h 1031"/>
                <a:gd name="T36" fmla="*/ 0 w 1427"/>
                <a:gd name="T37" fmla="*/ 2147483647 h 1031"/>
                <a:gd name="T38" fmla="*/ 2147483647 w 1427"/>
                <a:gd name="T39" fmla="*/ 2147483647 h 1031"/>
                <a:gd name="T40" fmla="*/ 2147483647 w 1427"/>
                <a:gd name="T41" fmla="*/ 0 h 10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27"/>
                <a:gd name="T64" fmla="*/ 0 h 1031"/>
                <a:gd name="T65" fmla="*/ 1427 w 1427"/>
                <a:gd name="T66" fmla="*/ 1031 h 10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27" h="1031">
                  <a:moveTo>
                    <a:pt x="1427" y="0"/>
                  </a:moveTo>
                  <a:lnTo>
                    <a:pt x="86" y="0"/>
                  </a:lnTo>
                  <a:lnTo>
                    <a:pt x="77" y="20"/>
                  </a:lnTo>
                  <a:lnTo>
                    <a:pt x="66" y="40"/>
                  </a:lnTo>
                  <a:lnTo>
                    <a:pt x="58" y="61"/>
                  </a:lnTo>
                  <a:lnTo>
                    <a:pt x="50" y="82"/>
                  </a:lnTo>
                  <a:lnTo>
                    <a:pt x="42" y="103"/>
                  </a:lnTo>
                  <a:lnTo>
                    <a:pt x="35" y="124"/>
                  </a:lnTo>
                  <a:lnTo>
                    <a:pt x="28" y="146"/>
                  </a:lnTo>
                  <a:lnTo>
                    <a:pt x="23" y="168"/>
                  </a:lnTo>
                  <a:lnTo>
                    <a:pt x="17" y="190"/>
                  </a:lnTo>
                  <a:lnTo>
                    <a:pt x="12" y="213"/>
                  </a:lnTo>
                  <a:lnTo>
                    <a:pt x="9" y="236"/>
                  </a:lnTo>
                  <a:lnTo>
                    <a:pt x="5" y="260"/>
                  </a:lnTo>
                  <a:lnTo>
                    <a:pt x="3" y="283"/>
                  </a:lnTo>
                  <a:lnTo>
                    <a:pt x="1" y="306"/>
                  </a:lnTo>
                  <a:lnTo>
                    <a:pt x="1" y="330"/>
                  </a:lnTo>
                  <a:lnTo>
                    <a:pt x="0" y="354"/>
                  </a:lnTo>
                  <a:lnTo>
                    <a:pt x="0" y="1031"/>
                  </a:lnTo>
                  <a:lnTo>
                    <a:pt x="1427" y="103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E678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3" name="Rectangle 22"/>
            <p:cNvSpPr>
              <a:spLocks noChangeArrowheads="1"/>
            </p:cNvSpPr>
            <p:nvPr/>
          </p:nvSpPr>
          <p:spPr bwMode="auto">
            <a:xfrm>
              <a:off x="4673601" y="5429250"/>
              <a:ext cx="715963" cy="327025"/>
            </a:xfrm>
            <a:prstGeom prst="rect">
              <a:avLst/>
            </a:prstGeom>
            <a:solidFill>
              <a:srgbClr val="E979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4" name="Rectangle 23"/>
            <p:cNvSpPr>
              <a:spLocks noChangeArrowheads="1"/>
            </p:cNvSpPr>
            <p:nvPr/>
          </p:nvSpPr>
          <p:spPr bwMode="auto">
            <a:xfrm>
              <a:off x="5389563" y="5429250"/>
              <a:ext cx="654050" cy="327025"/>
            </a:xfrm>
            <a:prstGeom prst="rect">
              <a:avLst/>
            </a:prstGeom>
            <a:solidFill>
              <a:srgbClr val="579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5" name="Freeform 24"/>
            <p:cNvSpPr>
              <a:spLocks/>
            </p:cNvSpPr>
            <p:nvPr/>
          </p:nvSpPr>
          <p:spPr bwMode="auto">
            <a:xfrm>
              <a:off x="6043613" y="5429250"/>
              <a:ext cx="617538" cy="327025"/>
            </a:xfrm>
            <a:custGeom>
              <a:avLst/>
              <a:gdLst>
                <a:gd name="T0" fmla="*/ 2147483647 w 1555"/>
                <a:gd name="T1" fmla="*/ 2147483647 h 1031"/>
                <a:gd name="T2" fmla="*/ 2147483647 w 1555"/>
                <a:gd name="T3" fmla="*/ 2147483647 h 1031"/>
                <a:gd name="T4" fmla="*/ 2147483647 w 1555"/>
                <a:gd name="T5" fmla="*/ 2147483647 h 1031"/>
                <a:gd name="T6" fmla="*/ 2147483647 w 1555"/>
                <a:gd name="T7" fmla="*/ 2147483647 h 1031"/>
                <a:gd name="T8" fmla="*/ 2147483647 w 1555"/>
                <a:gd name="T9" fmla="*/ 2147483647 h 1031"/>
                <a:gd name="T10" fmla="*/ 2147483647 w 1555"/>
                <a:gd name="T11" fmla="*/ 2147483647 h 1031"/>
                <a:gd name="T12" fmla="*/ 2147483647 w 1555"/>
                <a:gd name="T13" fmla="*/ 2147483647 h 1031"/>
                <a:gd name="T14" fmla="*/ 2147483647 w 1555"/>
                <a:gd name="T15" fmla="*/ 2147483647 h 1031"/>
                <a:gd name="T16" fmla="*/ 2147483647 w 1555"/>
                <a:gd name="T17" fmla="*/ 2147483647 h 1031"/>
                <a:gd name="T18" fmla="*/ 2147483647 w 1555"/>
                <a:gd name="T19" fmla="*/ 2147483647 h 1031"/>
                <a:gd name="T20" fmla="*/ 2147483647 w 1555"/>
                <a:gd name="T21" fmla="*/ 2147483647 h 1031"/>
                <a:gd name="T22" fmla="*/ 2147483647 w 1555"/>
                <a:gd name="T23" fmla="*/ 2147483647 h 1031"/>
                <a:gd name="T24" fmla="*/ 2147483647 w 1555"/>
                <a:gd name="T25" fmla="*/ 2147483647 h 1031"/>
                <a:gd name="T26" fmla="*/ 2147483647 w 1555"/>
                <a:gd name="T27" fmla="*/ 2147483647 h 1031"/>
                <a:gd name="T28" fmla="*/ 2147483647 w 1555"/>
                <a:gd name="T29" fmla="*/ 2147483647 h 1031"/>
                <a:gd name="T30" fmla="*/ 2147483647 w 1555"/>
                <a:gd name="T31" fmla="*/ 2147483647 h 1031"/>
                <a:gd name="T32" fmla="*/ 2147483647 w 1555"/>
                <a:gd name="T33" fmla="*/ 2147483647 h 1031"/>
                <a:gd name="T34" fmla="*/ 0 w 1555"/>
                <a:gd name="T35" fmla="*/ 2147483647 h 1031"/>
                <a:gd name="T36" fmla="*/ 0 w 1555"/>
                <a:gd name="T37" fmla="*/ 0 h 1031"/>
                <a:gd name="T38" fmla="*/ 2147483647 w 1555"/>
                <a:gd name="T39" fmla="*/ 0 h 1031"/>
                <a:gd name="T40" fmla="*/ 2147483647 w 1555"/>
                <a:gd name="T41" fmla="*/ 2147483647 h 10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5"/>
                <a:gd name="T64" fmla="*/ 0 h 1031"/>
                <a:gd name="T65" fmla="*/ 1555 w 1555"/>
                <a:gd name="T66" fmla="*/ 1031 h 10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5" h="1031">
                  <a:moveTo>
                    <a:pt x="1555" y="677"/>
                  </a:moveTo>
                  <a:lnTo>
                    <a:pt x="1555" y="701"/>
                  </a:lnTo>
                  <a:lnTo>
                    <a:pt x="1554" y="725"/>
                  </a:lnTo>
                  <a:lnTo>
                    <a:pt x="1553" y="749"/>
                  </a:lnTo>
                  <a:lnTo>
                    <a:pt x="1549" y="773"/>
                  </a:lnTo>
                  <a:lnTo>
                    <a:pt x="1547" y="796"/>
                  </a:lnTo>
                  <a:lnTo>
                    <a:pt x="1542" y="818"/>
                  </a:lnTo>
                  <a:lnTo>
                    <a:pt x="1539" y="841"/>
                  </a:lnTo>
                  <a:lnTo>
                    <a:pt x="1533" y="863"/>
                  </a:lnTo>
                  <a:lnTo>
                    <a:pt x="1527" y="885"/>
                  </a:lnTo>
                  <a:lnTo>
                    <a:pt x="1522" y="907"/>
                  </a:lnTo>
                  <a:lnTo>
                    <a:pt x="1514" y="929"/>
                  </a:lnTo>
                  <a:lnTo>
                    <a:pt x="1507" y="950"/>
                  </a:lnTo>
                  <a:lnTo>
                    <a:pt x="1499" y="971"/>
                  </a:lnTo>
                  <a:lnTo>
                    <a:pt x="1489" y="991"/>
                  </a:lnTo>
                  <a:lnTo>
                    <a:pt x="1480" y="1012"/>
                  </a:lnTo>
                  <a:lnTo>
                    <a:pt x="1470" y="1031"/>
                  </a:lnTo>
                  <a:lnTo>
                    <a:pt x="0" y="1031"/>
                  </a:lnTo>
                  <a:lnTo>
                    <a:pt x="0" y="0"/>
                  </a:lnTo>
                  <a:lnTo>
                    <a:pt x="1555" y="0"/>
                  </a:lnTo>
                  <a:lnTo>
                    <a:pt x="1555" y="677"/>
                  </a:lnTo>
                  <a:close/>
                </a:path>
              </a:pathLst>
            </a:custGeom>
            <a:solidFill>
              <a:srgbClr val="A562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6" name="Rectangle 25"/>
            <p:cNvSpPr>
              <a:spLocks noChangeArrowheads="1"/>
            </p:cNvSpPr>
            <p:nvPr/>
          </p:nvSpPr>
          <p:spPr bwMode="auto">
            <a:xfrm>
              <a:off x="3989388" y="5429250"/>
              <a:ext cx="684213" cy="327025"/>
            </a:xfrm>
            <a:prstGeom prst="rect">
              <a:avLst/>
            </a:prstGeom>
            <a:solidFill>
              <a:srgbClr val="75BF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7" name="Rectangle 26"/>
            <p:cNvSpPr>
              <a:spLocks noChangeArrowheads="1"/>
            </p:cNvSpPr>
            <p:nvPr/>
          </p:nvSpPr>
          <p:spPr bwMode="auto">
            <a:xfrm>
              <a:off x="3333751" y="5429250"/>
              <a:ext cx="655638" cy="327025"/>
            </a:xfrm>
            <a:prstGeom prst="rect">
              <a:avLst/>
            </a:prstGeom>
            <a:solidFill>
              <a:srgbClr val="7350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8" name="Freeform 27"/>
            <p:cNvSpPr>
              <a:spLocks/>
            </p:cNvSpPr>
            <p:nvPr/>
          </p:nvSpPr>
          <p:spPr bwMode="auto">
            <a:xfrm>
              <a:off x="2768601" y="5429250"/>
              <a:ext cx="565150" cy="327025"/>
            </a:xfrm>
            <a:custGeom>
              <a:avLst/>
              <a:gdLst>
                <a:gd name="T0" fmla="*/ 2147483647 w 1427"/>
                <a:gd name="T1" fmla="*/ 2147483647 h 1031"/>
                <a:gd name="T2" fmla="*/ 2147483647 w 1427"/>
                <a:gd name="T3" fmla="*/ 2147483647 h 1031"/>
                <a:gd name="T4" fmla="*/ 2147483647 w 1427"/>
                <a:gd name="T5" fmla="*/ 2147483647 h 1031"/>
                <a:gd name="T6" fmla="*/ 2147483647 w 1427"/>
                <a:gd name="T7" fmla="*/ 2147483647 h 1031"/>
                <a:gd name="T8" fmla="*/ 2147483647 w 1427"/>
                <a:gd name="T9" fmla="*/ 2147483647 h 1031"/>
                <a:gd name="T10" fmla="*/ 2147483647 w 1427"/>
                <a:gd name="T11" fmla="*/ 2147483647 h 1031"/>
                <a:gd name="T12" fmla="*/ 2147483647 w 1427"/>
                <a:gd name="T13" fmla="*/ 2147483647 h 1031"/>
                <a:gd name="T14" fmla="*/ 2147483647 w 1427"/>
                <a:gd name="T15" fmla="*/ 2147483647 h 1031"/>
                <a:gd name="T16" fmla="*/ 2147483647 w 1427"/>
                <a:gd name="T17" fmla="*/ 2147483647 h 1031"/>
                <a:gd name="T18" fmla="*/ 2147483647 w 1427"/>
                <a:gd name="T19" fmla="*/ 2147483647 h 1031"/>
                <a:gd name="T20" fmla="*/ 2147483647 w 1427"/>
                <a:gd name="T21" fmla="*/ 2147483647 h 1031"/>
                <a:gd name="T22" fmla="*/ 2147483647 w 1427"/>
                <a:gd name="T23" fmla="*/ 2147483647 h 1031"/>
                <a:gd name="T24" fmla="*/ 2147483647 w 1427"/>
                <a:gd name="T25" fmla="*/ 2147483647 h 1031"/>
                <a:gd name="T26" fmla="*/ 2147483647 w 1427"/>
                <a:gd name="T27" fmla="*/ 2147483647 h 1031"/>
                <a:gd name="T28" fmla="*/ 2147483647 w 1427"/>
                <a:gd name="T29" fmla="*/ 2147483647 h 1031"/>
                <a:gd name="T30" fmla="*/ 2147483647 w 1427"/>
                <a:gd name="T31" fmla="*/ 2147483647 h 1031"/>
                <a:gd name="T32" fmla="*/ 2147483647 w 1427"/>
                <a:gd name="T33" fmla="*/ 2147483647 h 1031"/>
                <a:gd name="T34" fmla="*/ 0 w 1427"/>
                <a:gd name="T35" fmla="*/ 2147483647 h 1031"/>
                <a:gd name="T36" fmla="*/ 0 w 1427"/>
                <a:gd name="T37" fmla="*/ 0 h 1031"/>
                <a:gd name="T38" fmla="*/ 2147483647 w 1427"/>
                <a:gd name="T39" fmla="*/ 0 h 1031"/>
                <a:gd name="T40" fmla="*/ 2147483647 w 1427"/>
                <a:gd name="T41" fmla="*/ 2147483647 h 10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27"/>
                <a:gd name="T64" fmla="*/ 0 h 1031"/>
                <a:gd name="T65" fmla="*/ 1427 w 1427"/>
                <a:gd name="T66" fmla="*/ 1031 h 10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27" h="1031">
                  <a:moveTo>
                    <a:pt x="1427" y="1031"/>
                  </a:moveTo>
                  <a:lnTo>
                    <a:pt x="86" y="1031"/>
                  </a:lnTo>
                  <a:lnTo>
                    <a:pt x="77" y="1012"/>
                  </a:lnTo>
                  <a:lnTo>
                    <a:pt x="66" y="991"/>
                  </a:lnTo>
                  <a:lnTo>
                    <a:pt x="58" y="971"/>
                  </a:lnTo>
                  <a:lnTo>
                    <a:pt x="50" y="950"/>
                  </a:lnTo>
                  <a:lnTo>
                    <a:pt x="42" y="929"/>
                  </a:lnTo>
                  <a:lnTo>
                    <a:pt x="35" y="907"/>
                  </a:lnTo>
                  <a:lnTo>
                    <a:pt x="28" y="885"/>
                  </a:lnTo>
                  <a:lnTo>
                    <a:pt x="23" y="863"/>
                  </a:lnTo>
                  <a:lnTo>
                    <a:pt x="17" y="841"/>
                  </a:lnTo>
                  <a:lnTo>
                    <a:pt x="12" y="818"/>
                  </a:lnTo>
                  <a:lnTo>
                    <a:pt x="9" y="796"/>
                  </a:lnTo>
                  <a:lnTo>
                    <a:pt x="5" y="773"/>
                  </a:lnTo>
                  <a:lnTo>
                    <a:pt x="3" y="749"/>
                  </a:lnTo>
                  <a:lnTo>
                    <a:pt x="1" y="725"/>
                  </a:lnTo>
                  <a:lnTo>
                    <a:pt x="1" y="701"/>
                  </a:lnTo>
                  <a:lnTo>
                    <a:pt x="0" y="677"/>
                  </a:lnTo>
                  <a:lnTo>
                    <a:pt x="0" y="0"/>
                  </a:lnTo>
                  <a:lnTo>
                    <a:pt x="1427" y="0"/>
                  </a:lnTo>
                  <a:lnTo>
                    <a:pt x="1427" y="1031"/>
                  </a:lnTo>
                  <a:close/>
                </a:path>
              </a:pathLst>
            </a:custGeom>
            <a:solidFill>
              <a:srgbClr val="E678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29" name="Freeform 28"/>
            <p:cNvSpPr>
              <a:spLocks/>
            </p:cNvSpPr>
            <p:nvPr/>
          </p:nvSpPr>
          <p:spPr bwMode="auto">
            <a:xfrm>
              <a:off x="2524126" y="3673475"/>
              <a:ext cx="511175" cy="792163"/>
            </a:xfrm>
            <a:custGeom>
              <a:avLst/>
              <a:gdLst>
                <a:gd name="T0" fmla="*/ 2147483647 w 1287"/>
                <a:gd name="T1" fmla="*/ 2147483647 h 2495"/>
                <a:gd name="T2" fmla="*/ 2147483647 w 1287"/>
                <a:gd name="T3" fmla="*/ 2147483647 h 2495"/>
                <a:gd name="T4" fmla="*/ 2147483647 w 1287"/>
                <a:gd name="T5" fmla="*/ 2147483647 h 2495"/>
                <a:gd name="T6" fmla="*/ 2147483647 w 1287"/>
                <a:gd name="T7" fmla="*/ 2147483647 h 2495"/>
                <a:gd name="T8" fmla="*/ 2147483647 w 1287"/>
                <a:gd name="T9" fmla="*/ 2147483647 h 2495"/>
                <a:gd name="T10" fmla="*/ 2147483647 w 1287"/>
                <a:gd name="T11" fmla="*/ 2147483647 h 2495"/>
                <a:gd name="T12" fmla="*/ 2147483647 w 1287"/>
                <a:gd name="T13" fmla="*/ 2147483647 h 2495"/>
                <a:gd name="T14" fmla="*/ 2147483647 w 1287"/>
                <a:gd name="T15" fmla="*/ 2147483647 h 2495"/>
                <a:gd name="T16" fmla="*/ 2147483647 w 1287"/>
                <a:gd name="T17" fmla="*/ 2147483647 h 2495"/>
                <a:gd name="T18" fmla="*/ 2147483647 w 1287"/>
                <a:gd name="T19" fmla="*/ 2147483647 h 2495"/>
                <a:gd name="T20" fmla="*/ 2147483647 w 1287"/>
                <a:gd name="T21" fmla="*/ 2147483647 h 2495"/>
                <a:gd name="T22" fmla="*/ 2147483647 w 1287"/>
                <a:gd name="T23" fmla="*/ 2147483647 h 2495"/>
                <a:gd name="T24" fmla="*/ 0 w 1287"/>
                <a:gd name="T25" fmla="*/ 2147483647 h 2495"/>
                <a:gd name="T26" fmla="*/ 2147483647 w 1287"/>
                <a:gd name="T27" fmla="*/ 2147483647 h 2495"/>
                <a:gd name="T28" fmla="*/ 2147483647 w 1287"/>
                <a:gd name="T29" fmla="*/ 2147483647 h 2495"/>
                <a:gd name="T30" fmla="*/ 2147483647 w 1287"/>
                <a:gd name="T31" fmla="*/ 2147483647 h 2495"/>
                <a:gd name="T32" fmla="*/ 2147483647 w 1287"/>
                <a:gd name="T33" fmla="*/ 2147483647 h 2495"/>
                <a:gd name="T34" fmla="*/ 2147483647 w 1287"/>
                <a:gd name="T35" fmla="*/ 2147483647 h 2495"/>
                <a:gd name="T36" fmla="*/ 2147483647 w 1287"/>
                <a:gd name="T37" fmla="*/ 2147483647 h 2495"/>
                <a:gd name="T38" fmla="*/ 2147483647 w 1287"/>
                <a:gd name="T39" fmla="*/ 2147483647 h 2495"/>
                <a:gd name="T40" fmla="*/ 2147483647 w 1287"/>
                <a:gd name="T41" fmla="*/ 2147483647 h 2495"/>
                <a:gd name="T42" fmla="*/ 2147483647 w 1287"/>
                <a:gd name="T43" fmla="*/ 2147483647 h 2495"/>
                <a:gd name="T44" fmla="*/ 2147483647 w 1287"/>
                <a:gd name="T45" fmla="*/ 2147483647 h 2495"/>
                <a:gd name="T46" fmla="*/ 2147483647 w 1287"/>
                <a:gd name="T47" fmla="*/ 2147483647 h 2495"/>
                <a:gd name="T48" fmla="*/ 2147483647 w 1287"/>
                <a:gd name="T49" fmla="*/ 2147483647 h 2495"/>
                <a:gd name="T50" fmla="*/ 2147483647 w 1287"/>
                <a:gd name="T51" fmla="*/ 2147483647 h 2495"/>
                <a:gd name="T52" fmla="*/ 2147483647 w 1287"/>
                <a:gd name="T53" fmla="*/ 2147483647 h 2495"/>
                <a:gd name="T54" fmla="*/ 2147483647 w 1287"/>
                <a:gd name="T55" fmla="*/ 2147483647 h 2495"/>
                <a:gd name="T56" fmla="*/ 2147483647 w 1287"/>
                <a:gd name="T57" fmla="*/ 2147483647 h 2495"/>
                <a:gd name="T58" fmla="*/ 2147483647 w 1287"/>
                <a:gd name="T59" fmla="*/ 2147483647 h 2495"/>
                <a:gd name="T60" fmla="*/ 2147483647 w 1287"/>
                <a:gd name="T61" fmla="*/ 2147483647 h 2495"/>
                <a:gd name="T62" fmla="*/ 2147483647 w 1287"/>
                <a:gd name="T63" fmla="*/ 2147483647 h 2495"/>
                <a:gd name="T64" fmla="*/ 2147483647 w 1287"/>
                <a:gd name="T65" fmla="*/ 2147483647 h 2495"/>
                <a:gd name="T66" fmla="*/ 2147483647 w 1287"/>
                <a:gd name="T67" fmla="*/ 2147483647 h 2495"/>
                <a:gd name="T68" fmla="*/ 2147483647 w 1287"/>
                <a:gd name="T69" fmla="*/ 2147483647 h 2495"/>
                <a:gd name="T70" fmla="*/ 2147483647 w 1287"/>
                <a:gd name="T71" fmla="*/ 2147483647 h 2495"/>
                <a:gd name="T72" fmla="*/ 2147483647 w 1287"/>
                <a:gd name="T73" fmla="*/ 2147483647 h 2495"/>
                <a:gd name="T74" fmla="*/ 2147483647 w 1287"/>
                <a:gd name="T75" fmla="*/ 2147483647 h 2495"/>
                <a:gd name="T76" fmla="*/ 2147483647 w 1287"/>
                <a:gd name="T77" fmla="*/ 2147483647 h 2495"/>
                <a:gd name="T78" fmla="*/ 2147483647 w 1287"/>
                <a:gd name="T79" fmla="*/ 2147483647 h 2495"/>
                <a:gd name="T80" fmla="*/ 2147483647 w 1287"/>
                <a:gd name="T81" fmla="*/ 2147483647 h 2495"/>
                <a:gd name="T82" fmla="*/ 2147483647 w 1287"/>
                <a:gd name="T83" fmla="*/ 2147483647 h 2495"/>
                <a:gd name="T84" fmla="*/ 2147483647 w 1287"/>
                <a:gd name="T85" fmla="*/ 2147483647 h 2495"/>
                <a:gd name="T86" fmla="*/ 2147483647 w 1287"/>
                <a:gd name="T87" fmla="*/ 2147483647 h 2495"/>
                <a:gd name="T88" fmla="*/ 2147483647 w 1287"/>
                <a:gd name="T89" fmla="*/ 2147483647 h 2495"/>
                <a:gd name="T90" fmla="*/ 2147483647 w 1287"/>
                <a:gd name="T91" fmla="*/ 2147483647 h 2495"/>
                <a:gd name="T92" fmla="*/ 2147483647 w 1287"/>
                <a:gd name="T93" fmla="*/ 2147483647 h 2495"/>
                <a:gd name="T94" fmla="*/ 2147483647 w 1287"/>
                <a:gd name="T95" fmla="*/ 2147483647 h 2495"/>
                <a:gd name="T96" fmla="*/ 2147483647 w 1287"/>
                <a:gd name="T97" fmla="*/ 2147483647 h 2495"/>
                <a:gd name="T98" fmla="*/ 2147483647 w 1287"/>
                <a:gd name="T99" fmla="*/ 0 h 2495"/>
                <a:gd name="T100" fmla="*/ 2147483647 w 1287"/>
                <a:gd name="T101" fmla="*/ 2147483647 h 24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7"/>
                <a:gd name="T154" fmla="*/ 0 h 2495"/>
                <a:gd name="T155" fmla="*/ 1287 w 1287"/>
                <a:gd name="T156" fmla="*/ 2495 h 24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7" h="2495">
                  <a:moveTo>
                    <a:pt x="698" y="19"/>
                  </a:moveTo>
                  <a:lnTo>
                    <a:pt x="692" y="18"/>
                  </a:lnTo>
                  <a:lnTo>
                    <a:pt x="675" y="18"/>
                  </a:lnTo>
                  <a:lnTo>
                    <a:pt x="648" y="18"/>
                  </a:lnTo>
                  <a:lnTo>
                    <a:pt x="614" y="20"/>
                  </a:lnTo>
                  <a:lnTo>
                    <a:pt x="593" y="21"/>
                  </a:lnTo>
                  <a:lnTo>
                    <a:pt x="572" y="24"/>
                  </a:lnTo>
                  <a:lnTo>
                    <a:pt x="549" y="29"/>
                  </a:lnTo>
                  <a:lnTo>
                    <a:pt x="525" y="33"/>
                  </a:lnTo>
                  <a:lnTo>
                    <a:pt x="500" y="39"/>
                  </a:lnTo>
                  <a:lnTo>
                    <a:pt x="473" y="46"/>
                  </a:lnTo>
                  <a:lnTo>
                    <a:pt x="446" y="55"/>
                  </a:lnTo>
                  <a:lnTo>
                    <a:pt x="420" y="64"/>
                  </a:lnTo>
                  <a:lnTo>
                    <a:pt x="391" y="77"/>
                  </a:lnTo>
                  <a:lnTo>
                    <a:pt x="363" y="90"/>
                  </a:lnTo>
                  <a:lnTo>
                    <a:pt x="336" y="106"/>
                  </a:lnTo>
                  <a:lnTo>
                    <a:pt x="308" y="123"/>
                  </a:lnTo>
                  <a:lnTo>
                    <a:pt x="281" y="143"/>
                  </a:lnTo>
                  <a:lnTo>
                    <a:pt x="254" y="165"/>
                  </a:lnTo>
                  <a:lnTo>
                    <a:pt x="228" y="190"/>
                  </a:lnTo>
                  <a:lnTo>
                    <a:pt x="203" y="216"/>
                  </a:lnTo>
                  <a:lnTo>
                    <a:pt x="179" y="247"/>
                  </a:lnTo>
                  <a:lnTo>
                    <a:pt x="156" y="278"/>
                  </a:lnTo>
                  <a:lnTo>
                    <a:pt x="134" y="314"/>
                  </a:lnTo>
                  <a:lnTo>
                    <a:pt x="113" y="353"/>
                  </a:lnTo>
                  <a:lnTo>
                    <a:pt x="95" y="394"/>
                  </a:lnTo>
                  <a:lnTo>
                    <a:pt x="78" y="439"/>
                  </a:lnTo>
                  <a:lnTo>
                    <a:pt x="63" y="487"/>
                  </a:lnTo>
                  <a:lnTo>
                    <a:pt x="52" y="539"/>
                  </a:lnTo>
                  <a:lnTo>
                    <a:pt x="42" y="594"/>
                  </a:lnTo>
                  <a:lnTo>
                    <a:pt x="32" y="653"/>
                  </a:lnTo>
                  <a:lnTo>
                    <a:pt x="24" y="715"/>
                  </a:lnTo>
                  <a:lnTo>
                    <a:pt x="17" y="780"/>
                  </a:lnTo>
                  <a:lnTo>
                    <a:pt x="12" y="848"/>
                  </a:lnTo>
                  <a:lnTo>
                    <a:pt x="8" y="917"/>
                  </a:lnTo>
                  <a:lnTo>
                    <a:pt x="5" y="990"/>
                  </a:lnTo>
                  <a:lnTo>
                    <a:pt x="2" y="1062"/>
                  </a:lnTo>
                  <a:lnTo>
                    <a:pt x="1" y="1137"/>
                  </a:lnTo>
                  <a:lnTo>
                    <a:pt x="0" y="1212"/>
                  </a:lnTo>
                  <a:lnTo>
                    <a:pt x="0" y="1288"/>
                  </a:lnTo>
                  <a:lnTo>
                    <a:pt x="1" y="1363"/>
                  </a:lnTo>
                  <a:lnTo>
                    <a:pt x="5" y="1513"/>
                  </a:lnTo>
                  <a:lnTo>
                    <a:pt x="10" y="1659"/>
                  </a:lnTo>
                  <a:lnTo>
                    <a:pt x="17" y="1800"/>
                  </a:lnTo>
                  <a:lnTo>
                    <a:pt x="25" y="1930"/>
                  </a:lnTo>
                  <a:lnTo>
                    <a:pt x="33" y="2048"/>
                  </a:lnTo>
                  <a:lnTo>
                    <a:pt x="42" y="2150"/>
                  </a:lnTo>
                  <a:lnTo>
                    <a:pt x="48" y="2235"/>
                  </a:lnTo>
                  <a:lnTo>
                    <a:pt x="54" y="2299"/>
                  </a:lnTo>
                  <a:lnTo>
                    <a:pt x="58" y="2339"/>
                  </a:lnTo>
                  <a:lnTo>
                    <a:pt x="59" y="2354"/>
                  </a:lnTo>
                  <a:lnTo>
                    <a:pt x="61" y="2358"/>
                  </a:lnTo>
                  <a:lnTo>
                    <a:pt x="68" y="2370"/>
                  </a:lnTo>
                  <a:lnTo>
                    <a:pt x="77" y="2386"/>
                  </a:lnTo>
                  <a:lnTo>
                    <a:pt x="90" y="2407"/>
                  </a:lnTo>
                  <a:lnTo>
                    <a:pt x="105" y="2429"/>
                  </a:lnTo>
                  <a:lnTo>
                    <a:pt x="121" y="2450"/>
                  </a:lnTo>
                  <a:lnTo>
                    <a:pt x="129" y="2461"/>
                  </a:lnTo>
                  <a:lnTo>
                    <a:pt x="138" y="2470"/>
                  </a:lnTo>
                  <a:lnTo>
                    <a:pt x="146" y="2478"/>
                  </a:lnTo>
                  <a:lnTo>
                    <a:pt x="156" y="2485"/>
                  </a:lnTo>
                  <a:lnTo>
                    <a:pt x="165" y="2490"/>
                  </a:lnTo>
                  <a:lnTo>
                    <a:pt x="173" y="2494"/>
                  </a:lnTo>
                  <a:lnTo>
                    <a:pt x="182" y="2495"/>
                  </a:lnTo>
                  <a:lnTo>
                    <a:pt x="190" y="2494"/>
                  </a:lnTo>
                  <a:lnTo>
                    <a:pt x="197" y="2490"/>
                  </a:lnTo>
                  <a:lnTo>
                    <a:pt x="205" y="2483"/>
                  </a:lnTo>
                  <a:lnTo>
                    <a:pt x="212" y="2474"/>
                  </a:lnTo>
                  <a:lnTo>
                    <a:pt x="218" y="2461"/>
                  </a:lnTo>
                  <a:lnTo>
                    <a:pt x="224" y="2445"/>
                  </a:lnTo>
                  <a:lnTo>
                    <a:pt x="228" y="2425"/>
                  </a:lnTo>
                  <a:lnTo>
                    <a:pt x="233" y="2401"/>
                  </a:lnTo>
                  <a:lnTo>
                    <a:pt x="235" y="2373"/>
                  </a:lnTo>
                  <a:lnTo>
                    <a:pt x="238" y="2340"/>
                  </a:lnTo>
                  <a:lnTo>
                    <a:pt x="239" y="2303"/>
                  </a:lnTo>
                  <a:lnTo>
                    <a:pt x="239" y="2259"/>
                  </a:lnTo>
                  <a:lnTo>
                    <a:pt x="238" y="2212"/>
                  </a:lnTo>
                  <a:lnTo>
                    <a:pt x="235" y="2160"/>
                  </a:lnTo>
                  <a:lnTo>
                    <a:pt x="234" y="2104"/>
                  </a:lnTo>
                  <a:lnTo>
                    <a:pt x="234" y="2045"/>
                  </a:lnTo>
                  <a:lnTo>
                    <a:pt x="234" y="1985"/>
                  </a:lnTo>
                  <a:lnTo>
                    <a:pt x="236" y="1855"/>
                  </a:lnTo>
                  <a:lnTo>
                    <a:pt x="240" y="1720"/>
                  </a:lnTo>
                  <a:lnTo>
                    <a:pt x="246" y="1581"/>
                  </a:lnTo>
                  <a:lnTo>
                    <a:pt x="251" y="1440"/>
                  </a:lnTo>
                  <a:lnTo>
                    <a:pt x="258" y="1300"/>
                  </a:lnTo>
                  <a:lnTo>
                    <a:pt x="266" y="1164"/>
                  </a:lnTo>
                  <a:lnTo>
                    <a:pt x="275" y="1035"/>
                  </a:lnTo>
                  <a:lnTo>
                    <a:pt x="283" y="913"/>
                  </a:lnTo>
                  <a:lnTo>
                    <a:pt x="290" y="804"/>
                  </a:lnTo>
                  <a:lnTo>
                    <a:pt x="296" y="709"/>
                  </a:lnTo>
                  <a:lnTo>
                    <a:pt x="302" y="631"/>
                  </a:lnTo>
                  <a:lnTo>
                    <a:pt x="307" y="571"/>
                  </a:lnTo>
                  <a:lnTo>
                    <a:pt x="310" y="533"/>
                  </a:lnTo>
                  <a:lnTo>
                    <a:pt x="311" y="521"/>
                  </a:lnTo>
                  <a:lnTo>
                    <a:pt x="313" y="515"/>
                  </a:lnTo>
                  <a:lnTo>
                    <a:pt x="317" y="502"/>
                  </a:lnTo>
                  <a:lnTo>
                    <a:pt x="324" y="480"/>
                  </a:lnTo>
                  <a:lnTo>
                    <a:pt x="336" y="452"/>
                  </a:lnTo>
                  <a:lnTo>
                    <a:pt x="344" y="436"/>
                  </a:lnTo>
                  <a:lnTo>
                    <a:pt x="352" y="419"/>
                  </a:lnTo>
                  <a:lnTo>
                    <a:pt x="361" y="401"/>
                  </a:lnTo>
                  <a:lnTo>
                    <a:pt x="373" y="382"/>
                  </a:lnTo>
                  <a:lnTo>
                    <a:pt x="385" y="362"/>
                  </a:lnTo>
                  <a:lnTo>
                    <a:pt x="398" y="342"/>
                  </a:lnTo>
                  <a:lnTo>
                    <a:pt x="413" y="322"/>
                  </a:lnTo>
                  <a:lnTo>
                    <a:pt x="430" y="301"/>
                  </a:lnTo>
                  <a:lnTo>
                    <a:pt x="448" y="281"/>
                  </a:lnTo>
                  <a:lnTo>
                    <a:pt x="467" y="261"/>
                  </a:lnTo>
                  <a:lnTo>
                    <a:pt x="489" y="242"/>
                  </a:lnTo>
                  <a:lnTo>
                    <a:pt x="512" y="222"/>
                  </a:lnTo>
                  <a:lnTo>
                    <a:pt x="536" y="204"/>
                  </a:lnTo>
                  <a:lnTo>
                    <a:pt x="563" y="186"/>
                  </a:lnTo>
                  <a:lnTo>
                    <a:pt x="592" y="169"/>
                  </a:lnTo>
                  <a:lnTo>
                    <a:pt x="622" y="153"/>
                  </a:lnTo>
                  <a:lnTo>
                    <a:pt x="654" y="139"/>
                  </a:lnTo>
                  <a:lnTo>
                    <a:pt x="689" y="126"/>
                  </a:lnTo>
                  <a:lnTo>
                    <a:pt x="724" y="115"/>
                  </a:lnTo>
                  <a:lnTo>
                    <a:pt x="764" y="105"/>
                  </a:lnTo>
                  <a:lnTo>
                    <a:pt x="804" y="98"/>
                  </a:lnTo>
                  <a:lnTo>
                    <a:pt x="848" y="93"/>
                  </a:lnTo>
                  <a:lnTo>
                    <a:pt x="893" y="89"/>
                  </a:lnTo>
                  <a:lnTo>
                    <a:pt x="941" y="88"/>
                  </a:lnTo>
                  <a:lnTo>
                    <a:pt x="989" y="88"/>
                  </a:lnTo>
                  <a:lnTo>
                    <a:pt x="1033" y="88"/>
                  </a:lnTo>
                  <a:lnTo>
                    <a:pt x="1073" y="87"/>
                  </a:lnTo>
                  <a:lnTo>
                    <a:pt x="1110" y="85"/>
                  </a:lnTo>
                  <a:lnTo>
                    <a:pt x="1143" y="82"/>
                  </a:lnTo>
                  <a:lnTo>
                    <a:pt x="1173" y="79"/>
                  </a:lnTo>
                  <a:lnTo>
                    <a:pt x="1200" y="75"/>
                  </a:lnTo>
                  <a:lnTo>
                    <a:pt x="1223" y="71"/>
                  </a:lnTo>
                  <a:lnTo>
                    <a:pt x="1242" y="66"/>
                  </a:lnTo>
                  <a:lnTo>
                    <a:pt x="1259" y="61"/>
                  </a:lnTo>
                  <a:lnTo>
                    <a:pt x="1271" y="57"/>
                  </a:lnTo>
                  <a:lnTo>
                    <a:pt x="1281" y="52"/>
                  </a:lnTo>
                  <a:lnTo>
                    <a:pt x="1286" y="46"/>
                  </a:lnTo>
                  <a:lnTo>
                    <a:pt x="1287" y="41"/>
                  </a:lnTo>
                  <a:lnTo>
                    <a:pt x="1286" y="35"/>
                  </a:lnTo>
                  <a:lnTo>
                    <a:pt x="1281" y="30"/>
                  </a:lnTo>
                  <a:lnTo>
                    <a:pt x="1272" y="25"/>
                  </a:lnTo>
                  <a:lnTo>
                    <a:pt x="1260" y="20"/>
                  </a:lnTo>
                  <a:lnTo>
                    <a:pt x="1244" y="16"/>
                  </a:lnTo>
                  <a:lnTo>
                    <a:pt x="1224" y="12"/>
                  </a:lnTo>
                  <a:lnTo>
                    <a:pt x="1200" y="9"/>
                  </a:lnTo>
                  <a:lnTo>
                    <a:pt x="1173" y="5"/>
                  </a:lnTo>
                  <a:lnTo>
                    <a:pt x="1142" y="3"/>
                  </a:lnTo>
                  <a:lnTo>
                    <a:pt x="1107" y="1"/>
                  </a:lnTo>
                  <a:lnTo>
                    <a:pt x="1069" y="0"/>
                  </a:lnTo>
                  <a:lnTo>
                    <a:pt x="1028" y="0"/>
                  </a:lnTo>
                  <a:lnTo>
                    <a:pt x="982" y="0"/>
                  </a:lnTo>
                  <a:lnTo>
                    <a:pt x="933" y="2"/>
                  </a:lnTo>
                  <a:lnTo>
                    <a:pt x="879" y="4"/>
                  </a:lnTo>
                  <a:lnTo>
                    <a:pt x="823" y="8"/>
                  </a:lnTo>
                  <a:lnTo>
                    <a:pt x="763" y="13"/>
                  </a:lnTo>
                  <a:lnTo>
                    <a:pt x="698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0" name="Freeform 29"/>
            <p:cNvSpPr>
              <a:spLocks/>
            </p:cNvSpPr>
            <p:nvPr/>
          </p:nvSpPr>
          <p:spPr bwMode="auto">
            <a:xfrm>
              <a:off x="5745163" y="5437188"/>
              <a:ext cx="1206500" cy="512763"/>
            </a:xfrm>
            <a:custGeom>
              <a:avLst/>
              <a:gdLst>
                <a:gd name="T0" fmla="*/ 2147483647 w 3041"/>
                <a:gd name="T1" fmla="*/ 2147483647 h 1615"/>
                <a:gd name="T2" fmla="*/ 2147483647 w 3041"/>
                <a:gd name="T3" fmla="*/ 2147483647 h 1615"/>
                <a:gd name="T4" fmla="*/ 2147483647 w 3041"/>
                <a:gd name="T5" fmla="*/ 2147483647 h 1615"/>
                <a:gd name="T6" fmla="*/ 2147483647 w 3041"/>
                <a:gd name="T7" fmla="*/ 2147483647 h 1615"/>
                <a:gd name="T8" fmla="*/ 2147483647 w 3041"/>
                <a:gd name="T9" fmla="*/ 2147483647 h 1615"/>
                <a:gd name="T10" fmla="*/ 2147483647 w 3041"/>
                <a:gd name="T11" fmla="*/ 2147483647 h 1615"/>
                <a:gd name="T12" fmla="*/ 2147483647 w 3041"/>
                <a:gd name="T13" fmla="*/ 2147483647 h 1615"/>
                <a:gd name="T14" fmla="*/ 2147483647 w 3041"/>
                <a:gd name="T15" fmla="*/ 2147483647 h 1615"/>
                <a:gd name="T16" fmla="*/ 2147483647 w 3041"/>
                <a:gd name="T17" fmla="*/ 2147483647 h 1615"/>
                <a:gd name="T18" fmla="*/ 2147483647 w 3041"/>
                <a:gd name="T19" fmla="*/ 2147483647 h 1615"/>
                <a:gd name="T20" fmla="*/ 2147483647 w 3041"/>
                <a:gd name="T21" fmla="*/ 2147483647 h 1615"/>
                <a:gd name="T22" fmla="*/ 2147483647 w 3041"/>
                <a:gd name="T23" fmla="*/ 2147483647 h 1615"/>
                <a:gd name="T24" fmla="*/ 2147483647 w 3041"/>
                <a:gd name="T25" fmla="*/ 2147483647 h 1615"/>
                <a:gd name="T26" fmla="*/ 2147483647 w 3041"/>
                <a:gd name="T27" fmla="*/ 2147483647 h 1615"/>
                <a:gd name="T28" fmla="*/ 2147483647 w 3041"/>
                <a:gd name="T29" fmla="*/ 2147483647 h 1615"/>
                <a:gd name="T30" fmla="*/ 2147483647 w 3041"/>
                <a:gd name="T31" fmla="*/ 2147483647 h 1615"/>
                <a:gd name="T32" fmla="*/ 2147483647 w 3041"/>
                <a:gd name="T33" fmla="*/ 2147483647 h 1615"/>
                <a:gd name="T34" fmla="*/ 2147483647 w 3041"/>
                <a:gd name="T35" fmla="*/ 2147483647 h 1615"/>
                <a:gd name="T36" fmla="*/ 2147483647 w 3041"/>
                <a:gd name="T37" fmla="*/ 2147483647 h 1615"/>
                <a:gd name="T38" fmla="*/ 2147483647 w 3041"/>
                <a:gd name="T39" fmla="*/ 2147483647 h 1615"/>
                <a:gd name="T40" fmla="*/ 2147483647 w 3041"/>
                <a:gd name="T41" fmla="*/ 2147483647 h 1615"/>
                <a:gd name="T42" fmla="*/ 2147483647 w 3041"/>
                <a:gd name="T43" fmla="*/ 2147483647 h 1615"/>
                <a:gd name="T44" fmla="*/ 2147483647 w 3041"/>
                <a:gd name="T45" fmla="*/ 2147483647 h 1615"/>
                <a:gd name="T46" fmla="*/ 2147483647 w 3041"/>
                <a:gd name="T47" fmla="*/ 2147483647 h 1615"/>
                <a:gd name="T48" fmla="*/ 2147483647 w 3041"/>
                <a:gd name="T49" fmla="*/ 2147483647 h 1615"/>
                <a:gd name="T50" fmla="*/ 2147483647 w 3041"/>
                <a:gd name="T51" fmla="*/ 2147483647 h 1615"/>
                <a:gd name="T52" fmla="*/ 2147483647 w 3041"/>
                <a:gd name="T53" fmla="*/ 2147483647 h 1615"/>
                <a:gd name="T54" fmla="*/ 2147483647 w 3041"/>
                <a:gd name="T55" fmla="*/ 2147483647 h 1615"/>
                <a:gd name="T56" fmla="*/ 2147483647 w 3041"/>
                <a:gd name="T57" fmla="*/ 2147483647 h 1615"/>
                <a:gd name="T58" fmla="*/ 2147483647 w 3041"/>
                <a:gd name="T59" fmla="*/ 2147483647 h 1615"/>
                <a:gd name="T60" fmla="*/ 2147483647 w 3041"/>
                <a:gd name="T61" fmla="*/ 2147483647 h 1615"/>
                <a:gd name="T62" fmla="*/ 2147483647 w 3041"/>
                <a:gd name="T63" fmla="*/ 2147483647 h 1615"/>
                <a:gd name="T64" fmla="*/ 2147483647 w 3041"/>
                <a:gd name="T65" fmla="*/ 2147483647 h 1615"/>
                <a:gd name="T66" fmla="*/ 2147483647 w 3041"/>
                <a:gd name="T67" fmla="*/ 2147483647 h 1615"/>
                <a:gd name="T68" fmla="*/ 2147483647 w 3041"/>
                <a:gd name="T69" fmla="*/ 2147483647 h 1615"/>
                <a:gd name="T70" fmla="*/ 2147483647 w 3041"/>
                <a:gd name="T71" fmla="*/ 2147483647 h 1615"/>
                <a:gd name="T72" fmla="*/ 2147483647 w 3041"/>
                <a:gd name="T73" fmla="*/ 2147483647 h 1615"/>
                <a:gd name="T74" fmla="*/ 2147483647 w 3041"/>
                <a:gd name="T75" fmla="*/ 2147483647 h 1615"/>
                <a:gd name="T76" fmla="*/ 2147483647 w 3041"/>
                <a:gd name="T77" fmla="*/ 2147483647 h 1615"/>
                <a:gd name="T78" fmla="*/ 2147483647 w 3041"/>
                <a:gd name="T79" fmla="*/ 2147483647 h 1615"/>
                <a:gd name="T80" fmla="*/ 2147483647 w 3041"/>
                <a:gd name="T81" fmla="*/ 2147483647 h 1615"/>
                <a:gd name="T82" fmla="*/ 2147483647 w 3041"/>
                <a:gd name="T83" fmla="*/ 2147483647 h 1615"/>
                <a:gd name="T84" fmla="*/ 2147483647 w 3041"/>
                <a:gd name="T85" fmla="*/ 2147483647 h 1615"/>
                <a:gd name="T86" fmla="*/ 2147483647 w 3041"/>
                <a:gd name="T87" fmla="*/ 2147483647 h 1615"/>
                <a:gd name="T88" fmla="*/ 2147483647 w 3041"/>
                <a:gd name="T89" fmla="*/ 2147483647 h 1615"/>
                <a:gd name="T90" fmla="*/ 2147483647 w 3041"/>
                <a:gd name="T91" fmla="*/ 2147483647 h 1615"/>
                <a:gd name="T92" fmla="*/ 2147483647 w 3041"/>
                <a:gd name="T93" fmla="*/ 2147483647 h 1615"/>
                <a:gd name="T94" fmla="*/ 2147483647 w 3041"/>
                <a:gd name="T95" fmla="*/ 2147483647 h 1615"/>
                <a:gd name="T96" fmla="*/ 2147483647 w 3041"/>
                <a:gd name="T97" fmla="*/ 2147483647 h 1615"/>
                <a:gd name="T98" fmla="*/ 2147483647 w 3041"/>
                <a:gd name="T99" fmla="*/ 2147483647 h 1615"/>
                <a:gd name="T100" fmla="*/ 2147483647 w 3041"/>
                <a:gd name="T101" fmla="*/ 2147483647 h 1615"/>
                <a:gd name="T102" fmla="*/ 2147483647 w 3041"/>
                <a:gd name="T103" fmla="*/ 0 h 1615"/>
                <a:gd name="T104" fmla="*/ 2147483647 w 3041"/>
                <a:gd name="T105" fmla="*/ 2147483647 h 1615"/>
                <a:gd name="T106" fmla="*/ 2147483647 w 3041"/>
                <a:gd name="T107" fmla="*/ 2147483647 h 1615"/>
                <a:gd name="T108" fmla="*/ 2147483647 w 3041"/>
                <a:gd name="T109" fmla="*/ 2147483647 h 1615"/>
                <a:gd name="T110" fmla="*/ 2147483647 w 3041"/>
                <a:gd name="T111" fmla="*/ 2147483647 h 16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41"/>
                <a:gd name="T169" fmla="*/ 0 h 1615"/>
                <a:gd name="T170" fmla="*/ 3041 w 3041"/>
                <a:gd name="T171" fmla="*/ 1615 h 16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41" h="1615">
                  <a:moveTo>
                    <a:pt x="2825" y="382"/>
                  </a:moveTo>
                  <a:lnTo>
                    <a:pt x="2828" y="389"/>
                  </a:lnTo>
                  <a:lnTo>
                    <a:pt x="2833" y="410"/>
                  </a:lnTo>
                  <a:lnTo>
                    <a:pt x="2840" y="442"/>
                  </a:lnTo>
                  <a:lnTo>
                    <a:pt x="2847" y="485"/>
                  </a:lnTo>
                  <a:lnTo>
                    <a:pt x="2851" y="512"/>
                  </a:lnTo>
                  <a:lnTo>
                    <a:pt x="2854" y="539"/>
                  </a:lnTo>
                  <a:lnTo>
                    <a:pt x="2857" y="567"/>
                  </a:lnTo>
                  <a:lnTo>
                    <a:pt x="2859" y="599"/>
                  </a:lnTo>
                  <a:lnTo>
                    <a:pt x="2861" y="630"/>
                  </a:lnTo>
                  <a:lnTo>
                    <a:pt x="2861" y="664"/>
                  </a:lnTo>
                  <a:lnTo>
                    <a:pt x="2860" y="698"/>
                  </a:lnTo>
                  <a:lnTo>
                    <a:pt x="2857" y="734"/>
                  </a:lnTo>
                  <a:lnTo>
                    <a:pt x="2854" y="771"/>
                  </a:lnTo>
                  <a:lnTo>
                    <a:pt x="2849" y="808"/>
                  </a:lnTo>
                  <a:lnTo>
                    <a:pt x="2842" y="844"/>
                  </a:lnTo>
                  <a:lnTo>
                    <a:pt x="2833" y="881"/>
                  </a:lnTo>
                  <a:lnTo>
                    <a:pt x="2823" y="919"/>
                  </a:lnTo>
                  <a:lnTo>
                    <a:pt x="2809" y="956"/>
                  </a:lnTo>
                  <a:lnTo>
                    <a:pt x="2794" y="991"/>
                  </a:lnTo>
                  <a:lnTo>
                    <a:pt x="2776" y="1027"/>
                  </a:lnTo>
                  <a:lnTo>
                    <a:pt x="2755" y="1062"/>
                  </a:lnTo>
                  <a:lnTo>
                    <a:pt x="2731" y="1095"/>
                  </a:lnTo>
                  <a:lnTo>
                    <a:pt x="2704" y="1128"/>
                  </a:lnTo>
                  <a:lnTo>
                    <a:pt x="2673" y="1159"/>
                  </a:lnTo>
                  <a:lnTo>
                    <a:pt x="2639" y="1189"/>
                  </a:lnTo>
                  <a:lnTo>
                    <a:pt x="2603" y="1216"/>
                  </a:lnTo>
                  <a:lnTo>
                    <a:pt x="2562" y="1242"/>
                  </a:lnTo>
                  <a:lnTo>
                    <a:pt x="2517" y="1265"/>
                  </a:lnTo>
                  <a:lnTo>
                    <a:pt x="2466" y="1286"/>
                  </a:lnTo>
                  <a:lnTo>
                    <a:pt x="2409" y="1306"/>
                  </a:lnTo>
                  <a:lnTo>
                    <a:pt x="2345" y="1325"/>
                  </a:lnTo>
                  <a:lnTo>
                    <a:pt x="2275" y="1342"/>
                  </a:lnTo>
                  <a:lnTo>
                    <a:pt x="2199" y="1357"/>
                  </a:lnTo>
                  <a:lnTo>
                    <a:pt x="2118" y="1371"/>
                  </a:lnTo>
                  <a:lnTo>
                    <a:pt x="2033" y="1384"/>
                  </a:lnTo>
                  <a:lnTo>
                    <a:pt x="1945" y="1395"/>
                  </a:lnTo>
                  <a:lnTo>
                    <a:pt x="1853" y="1406"/>
                  </a:lnTo>
                  <a:lnTo>
                    <a:pt x="1758" y="1415"/>
                  </a:lnTo>
                  <a:lnTo>
                    <a:pt x="1661" y="1424"/>
                  </a:lnTo>
                  <a:lnTo>
                    <a:pt x="1564" y="1431"/>
                  </a:lnTo>
                  <a:lnTo>
                    <a:pt x="1465" y="1437"/>
                  </a:lnTo>
                  <a:lnTo>
                    <a:pt x="1366" y="1442"/>
                  </a:lnTo>
                  <a:lnTo>
                    <a:pt x="1268" y="1448"/>
                  </a:lnTo>
                  <a:lnTo>
                    <a:pt x="1170" y="1451"/>
                  </a:lnTo>
                  <a:lnTo>
                    <a:pt x="1073" y="1454"/>
                  </a:lnTo>
                  <a:lnTo>
                    <a:pt x="979" y="1457"/>
                  </a:lnTo>
                  <a:lnTo>
                    <a:pt x="887" y="1459"/>
                  </a:lnTo>
                  <a:lnTo>
                    <a:pt x="798" y="1460"/>
                  </a:lnTo>
                  <a:lnTo>
                    <a:pt x="633" y="1462"/>
                  </a:lnTo>
                  <a:lnTo>
                    <a:pt x="488" y="1462"/>
                  </a:lnTo>
                  <a:lnTo>
                    <a:pt x="367" y="1461"/>
                  </a:lnTo>
                  <a:lnTo>
                    <a:pt x="274" y="1460"/>
                  </a:lnTo>
                  <a:lnTo>
                    <a:pt x="216" y="1459"/>
                  </a:lnTo>
                  <a:lnTo>
                    <a:pt x="195" y="1459"/>
                  </a:lnTo>
                  <a:lnTo>
                    <a:pt x="189" y="1459"/>
                  </a:lnTo>
                  <a:lnTo>
                    <a:pt x="173" y="1461"/>
                  </a:lnTo>
                  <a:lnTo>
                    <a:pt x="150" y="1463"/>
                  </a:lnTo>
                  <a:lnTo>
                    <a:pt x="121" y="1468"/>
                  </a:lnTo>
                  <a:lnTo>
                    <a:pt x="91" y="1472"/>
                  </a:lnTo>
                  <a:lnTo>
                    <a:pt x="61" y="1477"/>
                  </a:lnTo>
                  <a:lnTo>
                    <a:pt x="47" y="1480"/>
                  </a:lnTo>
                  <a:lnTo>
                    <a:pt x="34" y="1483"/>
                  </a:lnTo>
                  <a:lnTo>
                    <a:pt x="24" y="1488"/>
                  </a:lnTo>
                  <a:lnTo>
                    <a:pt x="14" y="1492"/>
                  </a:lnTo>
                  <a:lnTo>
                    <a:pt x="7" y="1496"/>
                  </a:lnTo>
                  <a:lnTo>
                    <a:pt x="2" y="1500"/>
                  </a:lnTo>
                  <a:lnTo>
                    <a:pt x="0" y="1504"/>
                  </a:lnTo>
                  <a:lnTo>
                    <a:pt x="2" y="1510"/>
                  </a:lnTo>
                  <a:lnTo>
                    <a:pt x="7" y="1515"/>
                  </a:lnTo>
                  <a:lnTo>
                    <a:pt x="15" y="1520"/>
                  </a:lnTo>
                  <a:lnTo>
                    <a:pt x="28" y="1526"/>
                  </a:lnTo>
                  <a:lnTo>
                    <a:pt x="45" y="1532"/>
                  </a:lnTo>
                  <a:lnTo>
                    <a:pt x="67" y="1538"/>
                  </a:lnTo>
                  <a:lnTo>
                    <a:pt x="94" y="1544"/>
                  </a:lnTo>
                  <a:lnTo>
                    <a:pt x="127" y="1552"/>
                  </a:lnTo>
                  <a:lnTo>
                    <a:pt x="166" y="1558"/>
                  </a:lnTo>
                  <a:lnTo>
                    <a:pt x="210" y="1565"/>
                  </a:lnTo>
                  <a:lnTo>
                    <a:pt x="262" y="1573"/>
                  </a:lnTo>
                  <a:lnTo>
                    <a:pt x="319" y="1581"/>
                  </a:lnTo>
                  <a:lnTo>
                    <a:pt x="385" y="1588"/>
                  </a:lnTo>
                  <a:lnTo>
                    <a:pt x="454" y="1596"/>
                  </a:lnTo>
                  <a:lnTo>
                    <a:pt x="526" y="1602"/>
                  </a:lnTo>
                  <a:lnTo>
                    <a:pt x="599" y="1607"/>
                  </a:lnTo>
                  <a:lnTo>
                    <a:pt x="674" y="1610"/>
                  </a:lnTo>
                  <a:lnTo>
                    <a:pt x="750" y="1612"/>
                  </a:lnTo>
                  <a:lnTo>
                    <a:pt x="826" y="1615"/>
                  </a:lnTo>
                  <a:lnTo>
                    <a:pt x="903" y="1615"/>
                  </a:lnTo>
                  <a:lnTo>
                    <a:pt x="982" y="1614"/>
                  </a:lnTo>
                  <a:lnTo>
                    <a:pt x="1059" y="1612"/>
                  </a:lnTo>
                  <a:lnTo>
                    <a:pt x="1137" y="1609"/>
                  </a:lnTo>
                  <a:lnTo>
                    <a:pt x="1217" y="1606"/>
                  </a:lnTo>
                  <a:lnTo>
                    <a:pt x="1294" y="1603"/>
                  </a:lnTo>
                  <a:lnTo>
                    <a:pt x="1373" y="1598"/>
                  </a:lnTo>
                  <a:lnTo>
                    <a:pt x="1450" y="1593"/>
                  </a:lnTo>
                  <a:lnTo>
                    <a:pt x="1526" y="1587"/>
                  </a:lnTo>
                  <a:lnTo>
                    <a:pt x="1602" y="1580"/>
                  </a:lnTo>
                  <a:lnTo>
                    <a:pt x="1749" y="1566"/>
                  </a:lnTo>
                  <a:lnTo>
                    <a:pt x="1891" y="1552"/>
                  </a:lnTo>
                  <a:lnTo>
                    <a:pt x="2023" y="1535"/>
                  </a:lnTo>
                  <a:lnTo>
                    <a:pt x="2147" y="1519"/>
                  </a:lnTo>
                  <a:lnTo>
                    <a:pt x="2260" y="1502"/>
                  </a:lnTo>
                  <a:lnTo>
                    <a:pt x="2360" y="1487"/>
                  </a:lnTo>
                  <a:lnTo>
                    <a:pt x="2447" y="1472"/>
                  </a:lnTo>
                  <a:lnTo>
                    <a:pt x="2517" y="1459"/>
                  </a:lnTo>
                  <a:lnTo>
                    <a:pt x="2548" y="1453"/>
                  </a:lnTo>
                  <a:lnTo>
                    <a:pt x="2578" y="1446"/>
                  </a:lnTo>
                  <a:lnTo>
                    <a:pt x="2607" y="1439"/>
                  </a:lnTo>
                  <a:lnTo>
                    <a:pt x="2636" y="1431"/>
                  </a:lnTo>
                  <a:lnTo>
                    <a:pt x="2664" y="1423"/>
                  </a:lnTo>
                  <a:lnTo>
                    <a:pt x="2690" y="1413"/>
                  </a:lnTo>
                  <a:lnTo>
                    <a:pt x="2717" y="1403"/>
                  </a:lnTo>
                  <a:lnTo>
                    <a:pt x="2742" y="1391"/>
                  </a:lnTo>
                  <a:lnTo>
                    <a:pt x="2766" y="1380"/>
                  </a:lnTo>
                  <a:lnTo>
                    <a:pt x="2789" y="1366"/>
                  </a:lnTo>
                  <a:lnTo>
                    <a:pt x="2813" y="1351"/>
                  </a:lnTo>
                  <a:lnTo>
                    <a:pt x="2834" y="1335"/>
                  </a:lnTo>
                  <a:lnTo>
                    <a:pt x="2855" y="1318"/>
                  </a:lnTo>
                  <a:lnTo>
                    <a:pt x="2875" y="1299"/>
                  </a:lnTo>
                  <a:lnTo>
                    <a:pt x="2893" y="1279"/>
                  </a:lnTo>
                  <a:lnTo>
                    <a:pt x="2912" y="1257"/>
                  </a:lnTo>
                  <a:lnTo>
                    <a:pt x="2928" y="1234"/>
                  </a:lnTo>
                  <a:lnTo>
                    <a:pt x="2944" y="1208"/>
                  </a:lnTo>
                  <a:lnTo>
                    <a:pt x="2958" y="1181"/>
                  </a:lnTo>
                  <a:lnTo>
                    <a:pt x="2972" y="1152"/>
                  </a:lnTo>
                  <a:lnTo>
                    <a:pt x="2984" y="1120"/>
                  </a:lnTo>
                  <a:lnTo>
                    <a:pt x="2995" y="1087"/>
                  </a:lnTo>
                  <a:lnTo>
                    <a:pt x="3005" y="1051"/>
                  </a:lnTo>
                  <a:lnTo>
                    <a:pt x="3014" y="1013"/>
                  </a:lnTo>
                  <a:lnTo>
                    <a:pt x="3021" y="973"/>
                  </a:lnTo>
                  <a:lnTo>
                    <a:pt x="3028" y="930"/>
                  </a:lnTo>
                  <a:lnTo>
                    <a:pt x="3033" y="885"/>
                  </a:lnTo>
                  <a:lnTo>
                    <a:pt x="3036" y="838"/>
                  </a:lnTo>
                  <a:lnTo>
                    <a:pt x="3040" y="787"/>
                  </a:lnTo>
                  <a:lnTo>
                    <a:pt x="3041" y="734"/>
                  </a:lnTo>
                  <a:lnTo>
                    <a:pt x="3040" y="677"/>
                  </a:lnTo>
                  <a:lnTo>
                    <a:pt x="3039" y="619"/>
                  </a:lnTo>
                  <a:lnTo>
                    <a:pt x="3036" y="559"/>
                  </a:lnTo>
                  <a:lnTo>
                    <a:pt x="3033" y="502"/>
                  </a:lnTo>
                  <a:lnTo>
                    <a:pt x="3029" y="448"/>
                  </a:lnTo>
                  <a:lnTo>
                    <a:pt x="3025" y="396"/>
                  </a:lnTo>
                  <a:lnTo>
                    <a:pt x="3020" y="347"/>
                  </a:lnTo>
                  <a:lnTo>
                    <a:pt x="3014" y="301"/>
                  </a:lnTo>
                  <a:lnTo>
                    <a:pt x="3009" y="258"/>
                  </a:lnTo>
                  <a:lnTo>
                    <a:pt x="3002" y="218"/>
                  </a:lnTo>
                  <a:lnTo>
                    <a:pt x="2996" y="181"/>
                  </a:lnTo>
                  <a:lnTo>
                    <a:pt x="2988" y="146"/>
                  </a:lnTo>
                  <a:lnTo>
                    <a:pt x="2981" y="116"/>
                  </a:lnTo>
                  <a:lnTo>
                    <a:pt x="2973" y="89"/>
                  </a:lnTo>
                  <a:lnTo>
                    <a:pt x="2966" y="65"/>
                  </a:lnTo>
                  <a:lnTo>
                    <a:pt x="2958" y="45"/>
                  </a:lnTo>
                  <a:lnTo>
                    <a:pt x="2950" y="28"/>
                  </a:lnTo>
                  <a:lnTo>
                    <a:pt x="2941" y="15"/>
                  </a:lnTo>
                  <a:lnTo>
                    <a:pt x="2932" y="6"/>
                  </a:lnTo>
                  <a:lnTo>
                    <a:pt x="2924" y="1"/>
                  </a:lnTo>
                  <a:lnTo>
                    <a:pt x="2916" y="0"/>
                  </a:lnTo>
                  <a:lnTo>
                    <a:pt x="2907" y="2"/>
                  </a:lnTo>
                  <a:lnTo>
                    <a:pt x="2899" y="9"/>
                  </a:lnTo>
                  <a:lnTo>
                    <a:pt x="2891" y="20"/>
                  </a:lnTo>
                  <a:lnTo>
                    <a:pt x="2883" y="35"/>
                  </a:lnTo>
                  <a:lnTo>
                    <a:pt x="2876" y="54"/>
                  </a:lnTo>
                  <a:lnTo>
                    <a:pt x="2868" y="79"/>
                  </a:lnTo>
                  <a:lnTo>
                    <a:pt x="2861" y="108"/>
                  </a:lnTo>
                  <a:lnTo>
                    <a:pt x="2854" y="141"/>
                  </a:lnTo>
                  <a:lnTo>
                    <a:pt x="2847" y="179"/>
                  </a:lnTo>
                  <a:lnTo>
                    <a:pt x="2841" y="222"/>
                  </a:lnTo>
                  <a:lnTo>
                    <a:pt x="2836" y="270"/>
                  </a:lnTo>
                  <a:lnTo>
                    <a:pt x="2830" y="323"/>
                  </a:lnTo>
                  <a:lnTo>
                    <a:pt x="2825" y="3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1" name="Freeform 40"/>
            <p:cNvSpPr>
              <a:spLocks/>
            </p:cNvSpPr>
            <p:nvPr/>
          </p:nvSpPr>
          <p:spPr bwMode="auto">
            <a:xfrm>
              <a:off x="2846388" y="5970588"/>
              <a:ext cx="279400" cy="201613"/>
            </a:xfrm>
            <a:custGeom>
              <a:avLst/>
              <a:gdLst>
                <a:gd name="T0" fmla="*/ 2147483647 w 701"/>
                <a:gd name="T1" fmla="*/ 2147483647 h 639"/>
                <a:gd name="T2" fmla="*/ 2147483647 w 701"/>
                <a:gd name="T3" fmla="*/ 2147483647 h 639"/>
                <a:gd name="T4" fmla="*/ 2147483647 w 701"/>
                <a:gd name="T5" fmla="*/ 2147483647 h 639"/>
                <a:gd name="T6" fmla="*/ 2147483647 w 701"/>
                <a:gd name="T7" fmla="*/ 2147483647 h 639"/>
                <a:gd name="T8" fmla="*/ 2147483647 w 701"/>
                <a:gd name="T9" fmla="*/ 2147483647 h 639"/>
                <a:gd name="T10" fmla="*/ 2147483647 w 701"/>
                <a:gd name="T11" fmla="*/ 2147483647 h 639"/>
                <a:gd name="T12" fmla="*/ 2147483647 w 701"/>
                <a:gd name="T13" fmla="*/ 2147483647 h 639"/>
                <a:gd name="T14" fmla="*/ 2147483647 w 701"/>
                <a:gd name="T15" fmla="*/ 2147483647 h 639"/>
                <a:gd name="T16" fmla="*/ 2147483647 w 701"/>
                <a:gd name="T17" fmla="*/ 2147483647 h 639"/>
                <a:gd name="T18" fmla="*/ 2147483647 w 701"/>
                <a:gd name="T19" fmla="*/ 2147483647 h 639"/>
                <a:gd name="T20" fmla="*/ 2147483647 w 701"/>
                <a:gd name="T21" fmla="*/ 2147483647 h 639"/>
                <a:gd name="T22" fmla="*/ 2147483647 w 701"/>
                <a:gd name="T23" fmla="*/ 2147483647 h 639"/>
                <a:gd name="T24" fmla="*/ 2147483647 w 701"/>
                <a:gd name="T25" fmla="*/ 2147483647 h 639"/>
                <a:gd name="T26" fmla="*/ 2147483647 w 701"/>
                <a:gd name="T27" fmla="*/ 2147483647 h 639"/>
                <a:gd name="T28" fmla="*/ 2147483647 w 701"/>
                <a:gd name="T29" fmla="*/ 2147483647 h 639"/>
                <a:gd name="T30" fmla="*/ 2147483647 w 701"/>
                <a:gd name="T31" fmla="*/ 2147483647 h 639"/>
                <a:gd name="T32" fmla="*/ 2147483647 w 701"/>
                <a:gd name="T33" fmla="*/ 2147483647 h 639"/>
                <a:gd name="T34" fmla="*/ 2147483647 w 701"/>
                <a:gd name="T35" fmla="*/ 2147483647 h 639"/>
                <a:gd name="T36" fmla="*/ 2147483647 w 701"/>
                <a:gd name="T37" fmla="*/ 2147483647 h 639"/>
                <a:gd name="T38" fmla="*/ 2147483647 w 701"/>
                <a:gd name="T39" fmla="*/ 2147483647 h 639"/>
                <a:gd name="T40" fmla="*/ 2147483647 w 701"/>
                <a:gd name="T41" fmla="*/ 2147483647 h 639"/>
                <a:gd name="T42" fmla="*/ 2147483647 w 701"/>
                <a:gd name="T43" fmla="*/ 2147483647 h 639"/>
                <a:gd name="T44" fmla="*/ 2147483647 w 701"/>
                <a:gd name="T45" fmla="*/ 2147483647 h 639"/>
                <a:gd name="T46" fmla="*/ 2147483647 w 701"/>
                <a:gd name="T47" fmla="*/ 2147483647 h 639"/>
                <a:gd name="T48" fmla="*/ 2147483647 w 701"/>
                <a:gd name="T49" fmla="*/ 2147483647 h 639"/>
                <a:gd name="T50" fmla="*/ 2147483647 w 701"/>
                <a:gd name="T51" fmla="*/ 2147483647 h 639"/>
                <a:gd name="T52" fmla="*/ 2147483647 w 701"/>
                <a:gd name="T53" fmla="*/ 2147483647 h 639"/>
                <a:gd name="T54" fmla="*/ 2147483647 w 701"/>
                <a:gd name="T55" fmla="*/ 2147483647 h 639"/>
                <a:gd name="T56" fmla="*/ 2147483647 w 701"/>
                <a:gd name="T57" fmla="*/ 2147483647 h 639"/>
                <a:gd name="T58" fmla="*/ 2147483647 w 701"/>
                <a:gd name="T59" fmla="*/ 2147483647 h 639"/>
                <a:gd name="T60" fmla="*/ 2147483647 w 701"/>
                <a:gd name="T61" fmla="*/ 2147483647 h 639"/>
                <a:gd name="T62" fmla="*/ 2147483647 w 701"/>
                <a:gd name="T63" fmla="*/ 0 h 639"/>
                <a:gd name="T64" fmla="*/ 2147483647 w 701"/>
                <a:gd name="T65" fmla="*/ 2147483647 h 639"/>
                <a:gd name="T66" fmla="*/ 2147483647 w 701"/>
                <a:gd name="T67" fmla="*/ 2147483647 h 639"/>
                <a:gd name="T68" fmla="*/ 2147483647 w 701"/>
                <a:gd name="T69" fmla="*/ 2147483647 h 639"/>
                <a:gd name="T70" fmla="*/ 2147483647 w 701"/>
                <a:gd name="T71" fmla="*/ 2147483647 h 639"/>
                <a:gd name="T72" fmla="*/ 2147483647 w 701"/>
                <a:gd name="T73" fmla="*/ 2147483647 h 639"/>
                <a:gd name="T74" fmla="*/ 2147483647 w 701"/>
                <a:gd name="T75" fmla="*/ 2147483647 h 639"/>
                <a:gd name="T76" fmla="*/ 2147483647 w 701"/>
                <a:gd name="T77" fmla="*/ 2147483647 h 639"/>
                <a:gd name="T78" fmla="*/ 2147483647 w 701"/>
                <a:gd name="T79" fmla="*/ 2147483647 h 639"/>
                <a:gd name="T80" fmla="*/ 2147483647 w 701"/>
                <a:gd name="T81" fmla="*/ 2147483647 h 639"/>
                <a:gd name="T82" fmla="*/ 2147483647 w 701"/>
                <a:gd name="T83" fmla="*/ 2147483647 h 639"/>
                <a:gd name="T84" fmla="*/ 2147483647 w 701"/>
                <a:gd name="T85" fmla="*/ 2147483647 h 6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1"/>
                <a:gd name="T130" fmla="*/ 0 h 639"/>
                <a:gd name="T131" fmla="*/ 701 w 701"/>
                <a:gd name="T132" fmla="*/ 639 h 6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1" h="639">
                  <a:moveTo>
                    <a:pt x="701" y="319"/>
                  </a:moveTo>
                  <a:lnTo>
                    <a:pt x="701" y="335"/>
                  </a:lnTo>
                  <a:lnTo>
                    <a:pt x="700" y="352"/>
                  </a:lnTo>
                  <a:lnTo>
                    <a:pt x="698" y="368"/>
                  </a:lnTo>
                  <a:lnTo>
                    <a:pt x="695" y="384"/>
                  </a:lnTo>
                  <a:lnTo>
                    <a:pt x="691" y="399"/>
                  </a:lnTo>
                  <a:lnTo>
                    <a:pt x="685" y="414"/>
                  </a:lnTo>
                  <a:lnTo>
                    <a:pt x="681" y="429"/>
                  </a:lnTo>
                  <a:lnTo>
                    <a:pt x="674" y="443"/>
                  </a:lnTo>
                  <a:lnTo>
                    <a:pt x="667" y="457"/>
                  </a:lnTo>
                  <a:lnTo>
                    <a:pt x="659" y="471"/>
                  </a:lnTo>
                  <a:lnTo>
                    <a:pt x="651" y="484"/>
                  </a:lnTo>
                  <a:lnTo>
                    <a:pt x="641" y="498"/>
                  </a:lnTo>
                  <a:lnTo>
                    <a:pt x="632" y="509"/>
                  </a:lnTo>
                  <a:lnTo>
                    <a:pt x="622" y="522"/>
                  </a:lnTo>
                  <a:lnTo>
                    <a:pt x="610" y="534"/>
                  </a:lnTo>
                  <a:lnTo>
                    <a:pt x="599" y="544"/>
                  </a:lnTo>
                  <a:lnTo>
                    <a:pt x="587" y="556"/>
                  </a:lnTo>
                  <a:lnTo>
                    <a:pt x="575" y="565"/>
                  </a:lnTo>
                  <a:lnTo>
                    <a:pt x="561" y="574"/>
                  </a:lnTo>
                  <a:lnTo>
                    <a:pt x="547" y="584"/>
                  </a:lnTo>
                  <a:lnTo>
                    <a:pt x="533" y="592"/>
                  </a:lnTo>
                  <a:lnTo>
                    <a:pt x="518" y="600"/>
                  </a:lnTo>
                  <a:lnTo>
                    <a:pt x="503" y="607"/>
                  </a:lnTo>
                  <a:lnTo>
                    <a:pt x="488" y="613"/>
                  </a:lnTo>
                  <a:lnTo>
                    <a:pt x="472" y="619"/>
                  </a:lnTo>
                  <a:lnTo>
                    <a:pt x="456" y="624"/>
                  </a:lnTo>
                  <a:lnTo>
                    <a:pt x="438" y="628"/>
                  </a:lnTo>
                  <a:lnTo>
                    <a:pt x="422" y="631"/>
                  </a:lnTo>
                  <a:lnTo>
                    <a:pt x="405" y="634"/>
                  </a:lnTo>
                  <a:lnTo>
                    <a:pt x="386" y="636"/>
                  </a:lnTo>
                  <a:lnTo>
                    <a:pt x="369" y="637"/>
                  </a:lnTo>
                  <a:lnTo>
                    <a:pt x="351" y="639"/>
                  </a:lnTo>
                  <a:lnTo>
                    <a:pt x="333" y="637"/>
                  </a:lnTo>
                  <a:lnTo>
                    <a:pt x="315" y="636"/>
                  </a:lnTo>
                  <a:lnTo>
                    <a:pt x="298" y="634"/>
                  </a:lnTo>
                  <a:lnTo>
                    <a:pt x="280" y="631"/>
                  </a:lnTo>
                  <a:lnTo>
                    <a:pt x="263" y="628"/>
                  </a:lnTo>
                  <a:lnTo>
                    <a:pt x="247" y="624"/>
                  </a:lnTo>
                  <a:lnTo>
                    <a:pt x="231" y="619"/>
                  </a:lnTo>
                  <a:lnTo>
                    <a:pt x="215" y="613"/>
                  </a:lnTo>
                  <a:lnTo>
                    <a:pt x="200" y="607"/>
                  </a:lnTo>
                  <a:lnTo>
                    <a:pt x="185" y="600"/>
                  </a:lnTo>
                  <a:lnTo>
                    <a:pt x="170" y="592"/>
                  </a:lnTo>
                  <a:lnTo>
                    <a:pt x="155" y="584"/>
                  </a:lnTo>
                  <a:lnTo>
                    <a:pt x="142" y="574"/>
                  </a:lnTo>
                  <a:lnTo>
                    <a:pt x="128" y="565"/>
                  </a:lnTo>
                  <a:lnTo>
                    <a:pt x="115" y="556"/>
                  </a:lnTo>
                  <a:lnTo>
                    <a:pt x="104" y="544"/>
                  </a:lnTo>
                  <a:lnTo>
                    <a:pt x="91" y="534"/>
                  </a:lnTo>
                  <a:lnTo>
                    <a:pt x="81" y="522"/>
                  </a:lnTo>
                  <a:lnTo>
                    <a:pt x="70" y="509"/>
                  </a:lnTo>
                  <a:lnTo>
                    <a:pt x="60" y="498"/>
                  </a:lnTo>
                  <a:lnTo>
                    <a:pt x="51" y="484"/>
                  </a:lnTo>
                  <a:lnTo>
                    <a:pt x="43" y="471"/>
                  </a:lnTo>
                  <a:lnTo>
                    <a:pt x="35" y="457"/>
                  </a:lnTo>
                  <a:lnTo>
                    <a:pt x="28" y="443"/>
                  </a:lnTo>
                  <a:lnTo>
                    <a:pt x="22" y="429"/>
                  </a:lnTo>
                  <a:lnTo>
                    <a:pt x="16" y="414"/>
                  </a:lnTo>
                  <a:lnTo>
                    <a:pt x="12" y="399"/>
                  </a:lnTo>
                  <a:lnTo>
                    <a:pt x="8" y="384"/>
                  </a:lnTo>
                  <a:lnTo>
                    <a:pt x="5" y="368"/>
                  </a:lnTo>
                  <a:lnTo>
                    <a:pt x="2" y="352"/>
                  </a:lnTo>
                  <a:lnTo>
                    <a:pt x="1" y="335"/>
                  </a:lnTo>
                  <a:lnTo>
                    <a:pt x="0" y="319"/>
                  </a:lnTo>
                  <a:lnTo>
                    <a:pt x="1" y="303"/>
                  </a:lnTo>
                  <a:lnTo>
                    <a:pt x="2" y="287"/>
                  </a:lnTo>
                  <a:lnTo>
                    <a:pt x="5" y="271"/>
                  </a:lnTo>
                  <a:lnTo>
                    <a:pt x="8" y="255"/>
                  </a:lnTo>
                  <a:lnTo>
                    <a:pt x="12" y="240"/>
                  </a:lnTo>
                  <a:lnTo>
                    <a:pt x="16" y="224"/>
                  </a:lnTo>
                  <a:lnTo>
                    <a:pt x="22" y="209"/>
                  </a:lnTo>
                  <a:lnTo>
                    <a:pt x="28" y="195"/>
                  </a:lnTo>
                  <a:lnTo>
                    <a:pt x="35" y="181"/>
                  </a:lnTo>
                  <a:lnTo>
                    <a:pt x="43" y="167"/>
                  </a:lnTo>
                  <a:lnTo>
                    <a:pt x="51" y="154"/>
                  </a:lnTo>
                  <a:lnTo>
                    <a:pt x="60" y="141"/>
                  </a:lnTo>
                  <a:lnTo>
                    <a:pt x="70" y="129"/>
                  </a:lnTo>
                  <a:lnTo>
                    <a:pt x="81" y="117"/>
                  </a:lnTo>
                  <a:lnTo>
                    <a:pt x="91" y="105"/>
                  </a:lnTo>
                  <a:lnTo>
                    <a:pt x="104" y="94"/>
                  </a:lnTo>
                  <a:lnTo>
                    <a:pt x="115" y="83"/>
                  </a:lnTo>
                  <a:lnTo>
                    <a:pt x="128" y="73"/>
                  </a:lnTo>
                  <a:lnTo>
                    <a:pt x="142" y="63"/>
                  </a:lnTo>
                  <a:lnTo>
                    <a:pt x="155" y="55"/>
                  </a:lnTo>
                  <a:lnTo>
                    <a:pt x="170" y="47"/>
                  </a:lnTo>
                  <a:lnTo>
                    <a:pt x="185" y="39"/>
                  </a:lnTo>
                  <a:lnTo>
                    <a:pt x="200" y="32"/>
                  </a:lnTo>
                  <a:lnTo>
                    <a:pt x="215" y="26"/>
                  </a:lnTo>
                  <a:lnTo>
                    <a:pt x="231" y="19"/>
                  </a:lnTo>
                  <a:lnTo>
                    <a:pt x="247" y="15"/>
                  </a:lnTo>
                  <a:lnTo>
                    <a:pt x="263" y="11"/>
                  </a:lnTo>
                  <a:lnTo>
                    <a:pt x="280" y="7"/>
                  </a:lnTo>
                  <a:lnTo>
                    <a:pt x="298" y="4"/>
                  </a:lnTo>
                  <a:lnTo>
                    <a:pt x="315" y="3"/>
                  </a:lnTo>
                  <a:lnTo>
                    <a:pt x="333" y="0"/>
                  </a:lnTo>
                  <a:lnTo>
                    <a:pt x="351" y="0"/>
                  </a:lnTo>
                  <a:lnTo>
                    <a:pt x="369" y="0"/>
                  </a:lnTo>
                  <a:lnTo>
                    <a:pt x="386" y="3"/>
                  </a:lnTo>
                  <a:lnTo>
                    <a:pt x="405" y="4"/>
                  </a:lnTo>
                  <a:lnTo>
                    <a:pt x="422" y="7"/>
                  </a:lnTo>
                  <a:lnTo>
                    <a:pt x="438" y="11"/>
                  </a:lnTo>
                  <a:lnTo>
                    <a:pt x="456" y="15"/>
                  </a:lnTo>
                  <a:lnTo>
                    <a:pt x="472" y="19"/>
                  </a:lnTo>
                  <a:lnTo>
                    <a:pt x="488" y="26"/>
                  </a:lnTo>
                  <a:lnTo>
                    <a:pt x="503" y="32"/>
                  </a:lnTo>
                  <a:lnTo>
                    <a:pt x="518" y="39"/>
                  </a:lnTo>
                  <a:lnTo>
                    <a:pt x="533" y="47"/>
                  </a:lnTo>
                  <a:lnTo>
                    <a:pt x="547" y="55"/>
                  </a:lnTo>
                  <a:lnTo>
                    <a:pt x="561" y="63"/>
                  </a:lnTo>
                  <a:lnTo>
                    <a:pt x="575" y="73"/>
                  </a:lnTo>
                  <a:lnTo>
                    <a:pt x="587" y="83"/>
                  </a:lnTo>
                  <a:lnTo>
                    <a:pt x="599" y="94"/>
                  </a:lnTo>
                  <a:lnTo>
                    <a:pt x="610" y="105"/>
                  </a:lnTo>
                  <a:lnTo>
                    <a:pt x="622" y="117"/>
                  </a:lnTo>
                  <a:lnTo>
                    <a:pt x="632" y="129"/>
                  </a:lnTo>
                  <a:lnTo>
                    <a:pt x="641" y="141"/>
                  </a:lnTo>
                  <a:lnTo>
                    <a:pt x="651" y="154"/>
                  </a:lnTo>
                  <a:lnTo>
                    <a:pt x="659" y="167"/>
                  </a:lnTo>
                  <a:lnTo>
                    <a:pt x="667" y="181"/>
                  </a:lnTo>
                  <a:lnTo>
                    <a:pt x="674" y="195"/>
                  </a:lnTo>
                  <a:lnTo>
                    <a:pt x="681" y="209"/>
                  </a:lnTo>
                  <a:lnTo>
                    <a:pt x="685" y="224"/>
                  </a:lnTo>
                  <a:lnTo>
                    <a:pt x="691" y="240"/>
                  </a:lnTo>
                  <a:lnTo>
                    <a:pt x="695" y="255"/>
                  </a:lnTo>
                  <a:lnTo>
                    <a:pt x="698" y="271"/>
                  </a:lnTo>
                  <a:lnTo>
                    <a:pt x="700" y="287"/>
                  </a:lnTo>
                  <a:lnTo>
                    <a:pt x="701" y="303"/>
                  </a:lnTo>
                  <a:lnTo>
                    <a:pt x="701" y="319"/>
                  </a:lnTo>
                  <a:close/>
                </a:path>
              </a:pathLst>
            </a:custGeom>
            <a:solidFill>
              <a:srgbClr val="C4CA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2" name="Rectangle 41"/>
            <p:cNvSpPr>
              <a:spLocks noChangeArrowheads="1"/>
            </p:cNvSpPr>
            <p:nvPr/>
          </p:nvSpPr>
          <p:spPr bwMode="auto">
            <a:xfrm>
              <a:off x="4876801" y="5991225"/>
              <a:ext cx="247650" cy="127000"/>
            </a:xfrm>
            <a:prstGeom prst="rect">
              <a:avLst/>
            </a:prstGeom>
            <a:solidFill>
              <a:srgbClr val="C4CA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3" name="Rectangle 42"/>
            <p:cNvSpPr>
              <a:spLocks noChangeArrowheads="1"/>
            </p:cNvSpPr>
            <p:nvPr/>
          </p:nvSpPr>
          <p:spPr bwMode="auto">
            <a:xfrm>
              <a:off x="5195888" y="5991225"/>
              <a:ext cx="247650" cy="127000"/>
            </a:xfrm>
            <a:prstGeom prst="rect">
              <a:avLst/>
            </a:prstGeom>
            <a:solidFill>
              <a:srgbClr val="C4CA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4" name="Rectangle 43"/>
            <p:cNvSpPr>
              <a:spLocks noChangeArrowheads="1"/>
            </p:cNvSpPr>
            <p:nvPr/>
          </p:nvSpPr>
          <p:spPr bwMode="auto">
            <a:xfrm>
              <a:off x="5511801" y="5991225"/>
              <a:ext cx="249238" cy="127000"/>
            </a:xfrm>
            <a:prstGeom prst="rect">
              <a:avLst/>
            </a:prstGeom>
            <a:solidFill>
              <a:srgbClr val="C4CA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5" name="Rectangle 44"/>
            <p:cNvSpPr>
              <a:spLocks noChangeArrowheads="1"/>
            </p:cNvSpPr>
            <p:nvPr/>
          </p:nvSpPr>
          <p:spPr bwMode="auto">
            <a:xfrm>
              <a:off x="5830888" y="5991225"/>
              <a:ext cx="247650" cy="127000"/>
            </a:xfrm>
            <a:prstGeom prst="rect">
              <a:avLst/>
            </a:prstGeom>
            <a:solidFill>
              <a:srgbClr val="C4CA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6" name="Rectangle 45"/>
            <p:cNvSpPr>
              <a:spLocks noChangeArrowheads="1"/>
            </p:cNvSpPr>
            <p:nvPr/>
          </p:nvSpPr>
          <p:spPr bwMode="auto">
            <a:xfrm>
              <a:off x="6148388" y="5991225"/>
              <a:ext cx="247650" cy="127000"/>
            </a:xfrm>
            <a:prstGeom prst="rect">
              <a:avLst/>
            </a:prstGeom>
            <a:solidFill>
              <a:srgbClr val="C4CA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7" name="Rectangle 46"/>
            <p:cNvSpPr>
              <a:spLocks noChangeArrowheads="1"/>
            </p:cNvSpPr>
            <p:nvPr/>
          </p:nvSpPr>
          <p:spPr bwMode="auto">
            <a:xfrm>
              <a:off x="6465888" y="5991225"/>
              <a:ext cx="247650" cy="127000"/>
            </a:xfrm>
            <a:prstGeom prst="rect">
              <a:avLst/>
            </a:prstGeom>
            <a:solidFill>
              <a:srgbClr val="C4CA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1357290" y="1643050"/>
            <a:ext cx="628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도덕적 해이가 얼마나 </a:t>
            </a:r>
            <a:r>
              <a:rPr lang="ko-KR" altLang="en-US" sz="2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심하냐면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…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걸리면 또 이름 바꿔서 하면 되고</a:t>
            </a:r>
            <a:endParaRPr lang="en-US" altLang="ko-KR" sz="2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장기요양업무는 쳐다보기도 싫어요</a:t>
            </a:r>
            <a:endParaRPr lang="en-US" altLang="ko-KR" sz="2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실제로 필요한 대상자에게는 </a:t>
            </a:r>
            <a:r>
              <a:rPr lang="ko-KR" altLang="en-US" sz="2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안나간단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말이죠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믿을 만한 공공기관이 없다는 것은 참으로 불행한 사실입니다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종교기관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법인기관도 돈 벌기에 여념이 없다는 것은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…</a:t>
            </a:r>
            <a:endParaRPr lang="ko-KR" altLang="en-US" sz="2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그룹 37"/>
          <p:cNvGrpSpPr>
            <a:grpSpLocks/>
          </p:cNvGrpSpPr>
          <p:nvPr/>
        </p:nvGrpSpPr>
        <p:grpSpPr bwMode="auto">
          <a:xfrm>
            <a:off x="1071563" y="1268413"/>
            <a:ext cx="6786562" cy="5160962"/>
            <a:chOff x="1574777" y="1125538"/>
            <a:chExt cx="7173936" cy="5589610"/>
          </a:xfrm>
        </p:grpSpPr>
        <p:sp>
          <p:nvSpPr>
            <p:cNvPr id="26630" name="Freeform 39"/>
            <p:cNvSpPr>
              <a:spLocks/>
            </p:cNvSpPr>
            <p:nvPr/>
          </p:nvSpPr>
          <p:spPr bwMode="auto">
            <a:xfrm>
              <a:off x="3214677" y="6429396"/>
              <a:ext cx="2928958" cy="285752"/>
            </a:xfrm>
            <a:custGeom>
              <a:avLst/>
              <a:gdLst>
                <a:gd name="T0" fmla="*/ 2147483647 w 8320"/>
                <a:gd name="T1" fmla="*/ 2147483647 h 1376"/>
                <a:gd name="T2" fmla="*/ 2147483647 w 8320"/>
                <a:gd name="T3" fmla="*/ 2147483647 h 1376"/>
                <a:gd name="T4" fmla="*/ 2147483647 w 8320"/>
                <a:gd name="T5" fmla="*/ 2147483647 h 1376"/>
                <a:gd name="T6" fmla="*/ 2147483647 w 8320"/>
                <a:gd name="T7" fmla="*/ 2147483647 h 1376"/>
                <a:gd name="T8" fmla="*/ 2147483647 w 8320"/>
                <a:gd name="T9" fmla="*/ 2147483647 h 1376"/>
                <a:gd name="T10" fmla="*/ 2147483647 w 8320"/>
                <a:gd name="T11" fmla="*/ 2147483647 h 1376"/>
                <a:gd name="T12" fmla="*/ 2147483647 w 8320"/>
                <a:gd name="T13" fmla="*/ 2147483647 h 1376"/>
                <a:gd name="T14" fmla="*/ 2147483647 w 8320"/>
                <a:gd name="T15" fmla="*/ 2147483647 h 1376"/>
                <a:gd name="T16" fmla="*/ 2147483647 w 8320"/>
                <a:gd name="T17" fmla="*/ 2147483647 h 1376"/>
                <a:gd name="T18" fmla="*/ 2147483647 w 8320"/>
                <a:gd name="T19" fmla="*/ 2147483647 h 1376"/>
                <a:gd name="T20" fmla="*/ 2147483647 w 8320"/>
                <a:gd name="T21" fmla="*/ 2147483647 h 1376"/>
                <a:gd name="T22" fmla="*/ 2147483647 w 8320"/>
                <a:gd name="T23" fmla="*/ 2147483647 h 1376"/>
                <a:gd name="T24" fmla="*/ 2147483647 w 8320"/>
                <a:gd name="T25" fmla="*/ 2147483647 h 1376"/>
                <a:gd name="T26" fmla="*/ 2147483647 w 8320"/>
                <a:gd name="T27" fmla="*/ 2147483647 h 1376"/>
                <a:gd name="T28" fmla="*/ 2147483647 w 8320"/>
                <a:gd name="T29" fmla="*/ 2147483647 h 1376"/>
                <a:gd name="T30" fmla="*/ 2147483647 w 8320"/>
                <a:gd name="T31" fmla="*/ 2147483647 h 1376"/>
                <a:gd name="T32" fmla="*/ 2147483647 w 8320"/>
                <a:gd name="T33" fmla="*/ 2147483647 h 1376"/>
                <a:gd name="T34" fmla="*/ 2147483647 w 8320"/>
                <a:gd name="T35" fmla="*/ 2147483647 h 1376"/>
                <a:gd name="T36" fmla="*/ 2147483647 w 8320"/>
                <a:gd name="T37" fmla="*/ 2147483647 h 1376"/>
                <a:gd name="T38" fmla="*/ 2147483647 w 8320"/>
                <a:gd name="T39" fmla="*/ 2147483647 h 1376"/>
                <a:gd name="T40" fmla="*/ 916220933 w 8320"/>
                <a:gd name="T41" fmla="*/ 2147483647 h 1376"/>
                <a:gd name="T42" fmla="*/ 174494747 w 8320"/>
                <a:gd name="T43" fmla="*/ 2147483647 h 1376"/>
                <a:gd name="T44" fmla="*/ 2147483647 w 8320"/>
                <a:gd name="T45" fmla="*/ 2147483647 h 1376"/>
                <a:gd name="T46" fmla="*/ 2147483647 w 8320"/>
                <a:gd name="T47" fmla="*/ 2147483647 h 1376"/>
                <a:gd name="T48" fmla="*/ 2147483647 w 8320"/>
                <a:gd name="T49" fmla="*/ 2147483647 h 1376"/>
                <a:gd name="T50" fmla="*/ 2147483647 w 8320"/>
                <a:gd name="T51" fmla="*/ 2147483647 h 1376"/>
                <a:gd name="T52" fmla="*/ 2147483647 w 8320"/>
                <a:gd name="T53" fmla="*/ 1809102746 h 1376"/>
                <a:gd name="T54" fmla="*/ 2147483647 w 8320"/>
                <a:gd name="T55" fmla="*/ 1226984180 h 1376"/>
                <a:gd name="T56" fmla="*/ 2147483647 w 8320"/>
                <a:gd name="T57" fmla="*/ 743323963 h 1376"/>
                <a:gd name="T58" fmla="*/ 2147483647 w 8320"/>
                <a:gd name="T59" fmla="*/ 376147207 h 1376"/>
                <a:gd name="T60" fmla="*/ 2147483647 w 8320"/>
                <a:gd name="T61" fmla="*/ 125368090 h 1376"/>
                <a:gd name="T62" fmla="*/ 2147483647 w 8320"/>
                <a:gd name="T63" fmla="*/ 8970245 h 1376"/>
                <a:gd name="T64" fmla="*/ 2147483647 w 8320"/>
                <a:gd name="T65" fmla="*/ 26867746 h 1376"/>
                <a:gd name="T66" fmla="*/ 2147483647 w 8320"/>
                <a:gd name="T67" fmla="*/ 188073603 h 1376"/>
                <a:gd name="T68" fmla="*/ 2147483647 w 8320"/>
                <a:gd name="T69" fmla="*/ 483617852 h 1376"/>
                <a:gd name="T70" fmla="*/ 2147483647 w 8320"/>
                <a:gd name="T71" fmla="*/ 895602521 h 1376"/>
                <a:gd name="T72" fmla="*/ 2147483647 w 8320"/>
                <a:gd name="T73" fmla="*/ 1406087489 h 1376"/>
                <a:gd name="T74" fmla="*/ 2147483647 w 8320"/>
                <a:gd name="T75" fmla="*/ 2024042998 h 1376"/>
                <a:gd name="T76" fmla="*/ 2147483647 w 8320"/>
                <a:gd name="T77" fmla="*/ 2147483647 h 1376"/>
                <a:gd name="T78" fmla="*/ 2147483647 w 8320"/>
                <a:gd name="T79" fmla="*/ 2147483647 h 1376"/>
                <a:gd name="T80" fmla="*/ 2147483647 w 8320"/>
                <a:gd name="T81" fmla="*/ 2147483647 h 1376"/>
                <a:gd name="T82" fmla="*/ 2147483647 w 8320"/>
                <a:gd name="T83" fmla="*/ 2147483647 h 1376"/>
                <a:gd name="T84" fmla="*/ 2147483647 w 8320"/>
                <a:gd name="T85" fmla="*/ 2147483647 h 13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20"/>
                <a:gd name="T130" fmla="*/ 0 h 1376"/>
                <a:gd name="T131" fmla="*/ 8320 w 8320"/>
                <a:gd name="T132" fmla="*/ 1376 h 13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20" h="1376">
                  <a:moveTo>
                    <a:pt x="8320" y="688"/>
                  </a:moveTo>
                  <a:lnTo>
                    <a:pt x="8314" y="723"/>
                  </a:lnTo>
                  <a:lnTo>
                    <a:pt x="8298" y="758"/>
                  </a:lnTo>
                  <a:lnTo>
                    <a:pt x="8272" y="793"/>
                  </a:lnTo>
                  <a:lnTo>
                    <a:pt x="8235" y="826"/>
                  </a:lnTo>
                  <a:lnTo>
                    <a:pt x="8188" y="860"/>
                  </a:lnTo>
                  <a:lnTo>
                    <a:pt x="8133" y="892"/>
                  </a:lnTo>
                  <a:lnTo>
                    <a:pt x="8067" y="925"/>
                  </a:lnTo>
                  <a:lnTo>
                    <a:pt x="7992" y="956"/>
                  </a:lnTo>
                  <a:lnTo>
                    <a:pt x="7909" y="987"/>
                  </a:lnTo>
                  <a:lnTo>
                    <a:pt x="7818" y="1016"/>
                  </a:lnTo>
                  <a:lnTo>
                    <a:pt x="7718" y="1044"/>
                  </a:lnTo>
                  <a:lnTo>
                    <a:pt x="7609" y="1073"/>
                  </a:lnTo>
                  <a:lnTo>
                    <a:pt x="7493" y="1100"/>
                  </a:lnTo>
                  <a:lnTo>
                    <a:pt x="7369" y="1125"/>
                  </a:lnTo>
                  <a:lnTo>
                    <a:pt x="7239" y="1150"/>
                  </a:lnTo>
                  <a:lnTo>
                    <a:pt x="7102" y="1175"/>
                  </a:lnTo>
                  <a:lnTo>
                    <a:pt x="6956" y="1198"/>
                  </a:lnTo>
                  <a:lnTo>
                    <a:pt x="6806" y="1219"/>
                  </a:lnTo>
                  <a:lnTo>
                    <a:pt x="6648" y="1240"/>
                  </a:lnTo>
                  <a:lnTo>
                    <a:pt x="6486" y="1258"/>
                  </a:lnTo>
                  <a:lnTo>
                    <a:pt x="6317" y="1276"/>
                  </a:lnTo>
                  <a:lnTo>
                    <a:pt x="6143" y="1293"/>
                  </a:lnTo>
                  <a:lnTo>
                    <a:pt x="5963" y="1308"/>
                  </a:lnTo>
                  <a:lnTo>
                    <a:pt x="5778" y="1321"/>
                  </a:lnTo>
                  <a:lnTo>
                    <a:pt x="5590" y="1334"/>
                  </a:lnTo>
                  <a:lnTo>
                    <a:pt x="5397" y="1346"/>
                  </a:lnTo>
                  <a:lnTo>
                    <a:pt x="5199" y="1354"/>
                  </a:lnTo>
                  <a:lnTo>
                    <a:pt x="4999" y="1362"/>
                  </a:lnTo>
                  <a:lnTo>
                    <a:pt x="4793" y="1368"/>
                  </a:lnTo>
                  <a:lnTo>
                    <a:pt x="4584" y="1373"/>
                  </a:lnTo>
                  <a:lnTo>
                    <a:pt x="4373" y="1375"/>
                  </a:lnTo>
                  <a:lnTo>
                    <a:pt x="4160" y="1376"/>
                  </a:lnTo>
                  <a:lnTo>
                    <a:pt x="3945" y="1375"/>
                  </a:lnTo>
                  <a:lnTo>
                    <a:pt x="3734" y="1373"/>
                  </a:lnTo>
                  <a:lnTo>
                    <a:pt x="3527" y="1368"/>
                  </a:lnTo>
                  <a:lnTo>
                    <a:pt x="3321" y="1362"/>
                  </a:lnTo>
                  <a:lnTo>
                    <a:pt x="3119" y="1354"/>
                  </a:lnTo>
                  <a:lnTo>
                    <a:pt x="2922" y="1346"/>
                  </a:lnTo>
                  <a:lnTo>
                    <a:pt x="2729" y="1334"/>
                  </a:lnTo>
                  <a:lnTo>
                    <a:pt x="2540" y="1321"/>
                  </a:lnTo>
                  <a:lnTo>
                    <a:pt x="2356" y="1308"/>
                  </a:lnTo>
                  <a:lnTo>
                    <a:pt x="2177" y="1293"/>
                  </a:lnTo>
                  <a:lnTo>
                    <a:pt x="2003" y="1276"/>
                  </a:lnTo>
                  <a:lnTo>
                    <a:pt x="1833" y="1258"/>
                  </a:lnTo>
                  <a:lnTo>
                    <a:pt x="1670" y="1240"/>
                  </a:lnTo>
                  <a:lnTo>
                    <a:pt x="1513" y="1219"/>
                  </a:lnTo>
                  <a:lnTo>
                    <a:pt x="1362" y="1198"/>
                  </a:lnTo>
                  <a:lnTo>
                    <a:pt x="1218" y="1175"/>
                  </a:lnTo>
                  <a:lnTo>
                    <a:pt x="1080" y="1150"/>
                  </a:lnTo>
                  <a:lnTo>
                    <a:pt x="949" y="1125"/>
                  </a:lnTo>
                  <a:lnTo>
                    <a:pt x="826" y="1100"/>
                  </a:lnTo>
                  <a:lnTo>
                    <a:pt x="709" y="1073"/>
                  </a:lnTo>
                  <a:lnTo>
                    <a:pt x="602" y="1044"/>
                  </a:lnTo>
                  <a:lnTo>
                    <a:pt x="502" y="1016"/>
                  </a:lnTo>
                  <a:lnTo>
                    <a:pt x="409" y="987"/>
                  </a:lnTo>
                  <a:lnTo>
                    <a:pt x="326" y="956"/>
                  </a:lnTo>
                  <a:lnTo>
                    <a:pt x="251" y="925"/>
                  </a:lnTo>
                  <a:lnTo>
                    <a:pt x="187" y="892"/>
                  </a:lnTo>
                  <a:lnTo>
                    <a:pt x="130" y="860"/>
                  </a:lnTo>
                  <a:lnTo>
                    <a:pt x="84" y="826"/>
                  </a:lnTo>
                  <a:lnTo>
                    <a:pt x="47" y="793"/>
                  </a:lnTo>
                  <a:lnTo>
                    <a:pt x="21" y="758"/>
                  </a:lnTo>
                  <a:lnTo>
                    <a:pt x="4" y="723"/>
                  </a:lnTo>
                  <a:lnTo>
                    <a:pt x="0" y="688"/>
                  </a:lnTo>
                  <a:lnTo>
                    <a:pt x="4" y="653"/>
                  </a:lnTo>
                  <a:lnTo>
                    <a:pt x="21" y="617"/>
                  </a:lnTo>
                  <a:lnTo>
                    <a:pt x="47" y="584"/>
                  </a:lnTo>
                  <a:lnTo>
                    <a:pt x="84" y="549"/>
                  </a:lnTo>
                  <a:lnTo>
                    <a:pt x="130" y="517"/>
                  </a:lnTo>
                  <a:lnTo>
                    <a:pt x="187" y="483"/>
                  </a:lnTo>
                  <a:lnTo>
                    <a:pt x="251" y="452"/>
                  </a:lnTo>
                  <a:lnTo>
                    <a:pt x="326" y="420"/>
                  </a:lnTo>
                  <a:lnTo>
                    <a:pt x="409" y="390"/>
                  </a:lnTo>
                  <a:lnTo>
                    <a:pt x="502" y="360"/>
                  </a:lnTo>
                  <a:lnTo>
                    <a:pt x="602" y="331"/>
                  </a:lnTo>
                  <a:lnTo>
                    <a:pt x="709" y="304"/>
                  </a:lnTo>
                  <a:lnTo>
                    <a:pt x="826" y="276"/>
                  </a:lnTo>
                  <a:lnTo>
                    <a:pt x="949" y="250"/>
                  </a:lnTo>
                  <a:lnTo>
                    <a:pt x="1080" y="226"/>
                  </a:lnTo>
                  <a:lnTo>
                    <a:pt x="1218" y="202"/>
                  </a:lnTo>
                  <a:lnTo>
                    <a:pt x="1362" y="179"/>
                  </a:lnTo>
                  <a:lnTo>
                    <a:pt x="1513" y="157"/>
                  </a:lnTo>
                  <a:lnTo>
                    <a:pt x="1670" y="137"/>
                  </a:lnTo>
                  <a:lnTo>
                    <a:pt x="1833" y="118"/>
                  </a:lnTo>
                  <a:lnTo>
                    <a:pt x="2003" y="100"/>
                  </a:lnTo>
                  <a:lnTo>
                    <a:pt x="2177" y="83"/>
                  </a:lnTo>
                  <a:lnTo>
                    <a:pt x="2356" y="67"/>
                  </a:lnTo>
                  <a:lnTo>
                    <a:pt x="2540" y="54"/>
                  </a:lnTo>
                  <a:lnTo>
                    <a:pt x="2729" y="42"/>
                  </a:lnTo>
                  <a:lnTo>
                    <a:pt x="2922" y="31"/>
                  </a:lnTo>
                  <a:lnTo>
                    <a:pt x="3119" y="21"/>
                  </a:lnTo>
                  <a:lnTo>
                    <a:pt x="3321" y="14"/>
                  </a:lnTo>
                  <a:lnTo>
                    <a:pt x="3527" y="8"/>
                  </a:lnTo>
                  <a:lnTo>
                    <a:pt x="3734" y="3"/>
                  </a:lnTo>
                  <a:lnTo>
                    <a:pt x="3945" y="1"/>
                  </a:lnTo>
                  <a:lnTo>
                    <a:pt x="4160" y="0"/>
                  </a:lnTo>
                  <a:lnTo>
                    <a:pt x="4373" y="1"/>
                  </a:lnTo>
                  <a:lnTo>
                    <a:pt x="4584" y="3"/>
                  </a:lnTo>
                  <a:lnTo>
                    <a:pt x="4793" y="8"/>
                  </a:lnTo>
                  <a:lnTo>
                    <a:pt x="4999" y="14"/>
                  </a:lnTo>
                  <a:lnTo>
                    <a:pt x="5199" y="21"/>
                  </a:lnTo>
                  <a:lnTo>
                    <a:pt x="5397" y="31"/>
                  </a:lnTo>
                  <a:lnTo>
                    <a:pt x="5590" y="42"/>
                  </a:lnTo>
                  <a:lnTo>
                    <a:pt x="5778" y="54"/>
                  </a:lnTo>
                  <a:lnTo>
                    <a:pt x="5963" y="67"/>
                  </a:lnTo>
                  <a:lnTo>
                    <a:pt x="6143" y="83"/>
                  </a:lnTo>
                  <a:lnTo>
                    <a:pt x="6317" y="100"/>
                  </a:lnTo>
                  <a:lnTo>
                    <a:pt x="6486" y="118"/>
                  </a:lnTo>
                  <a:lnTo>
                    <a:pt x="6648" y="137"/>
                  </a:lnTo>
                  <a:lnTo>
                    <a:pt x="6806" y="157"/>
                  </a:lnTo>
                  <a:lnTo>
                    <a:pt x="6956" y="179"/>
                  </a:lnTo>
                  <a:lnTo>
                    <a:pt x="7102" y="202"/>
                  </a:lnTo>
                  <a:lnTo>
                    <a:pt x="7239" y="226"/>
                  </a:lnTo>
                  <a:lnTo>
                    <a:pt x="7369" y="250"/>
                  </a:lnTo>
                  <a:lnTo>
                    <a:pt x="7493" y="276"/>
                  </a:lnTo>
                  <a:lnTo>
                    <a:pt x="7609" y="304"/>
                  </a:lnTo>
                  <a:lnTo>
                    <a:pt x="7718" y="331"/>
                  </a:lnTo>
                  <a:lnTo>
                    <a:pt x="7818" y="360"/>
                  </a:lnTo>
                  <a:lnTo>
                    <a:pt x="7909" y="390"/>
                  </a:lnTo>
                  <a:lnTo>
                    <a:pt x="7992" y="420"/>
                  </a:lnTo>
                  <a:lnTo>
                    <a:pt x="8067" y="452"/>
                  </a:lnTo>
                  <a:lnTo>
                    <a:pt x="8133" y="483"/>
                  </a:lnTo>
                  <a:lnTo>
                    <a:pt x="8188" y="517"/>
                  </a:lnTo>
                  <a:lnTo>
                    <a:pt x="8235" y="549"/>
                  </a:lnTo>
                  <a:lnTo>
                    <a:pt x="8272" y="584"/>
                  </a:lnTo>
                  <a:lnTo>
                    <a:pt x="8298" y="617"/>
                  </a:lnTo>
                  <a:lnTo>
                    <a:pt x="8314" y="653"/>
                  </a:lnTo>
                  <a:lnTo>
                    <a:pt x="8320" y="688"/>
                  </a:lnTo>
                  <a:close/>
                </a:path>
              </a:pathLst>
            </a:custGeom>
            <a:solidFill>
              <a:srgbClr val="C4CA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6631" name="그룹 52"/>
            <p:cNvGrpSpPr>
              <a:grpSpLocks/>
            </p:cNvGrpSpPr>
            <p:nvPr/>
          </p:nvGrpSpPr>
          <p:grpSpPr bwMode="auto">
            <a:xfrm>
              <a:off x="1574777" y="1125538"/>
              <a:ext cx="7173936" cy="5089544"/>
              <a:chOff x="2465388" y="3565525"/>
              <a:chExt cx="4502150" cy="2840038"/>
            </a:xfrm>
          </p:grpSpPr>
          <p:sp>
            <p:nvSpPr>
              <p:cNvPr id="26633" name="Freeform 8"/>
              <p:cNvSpPr>
                <a:spLocks/>
              </p:cNvSpPr>
              <p:nvPr/>
            </p:nvSpPr>
            <p:spPr bwMode="auto">
              <a:xfrm>
                <a:off x="2465388" y="3565525"/>
                <a:ext cx="4502150" cy="2840038"/>
              </a:xfrm>
              <a:custGeom>
                <a:avLst/>
                <a:gdLst>
                  <a:gd name="T0" fmla="*/ 2147483647 w 11344"/>
                  <a:gd name="T1" fmla="*/ 2147483647 h 8946"/>
                  <a:gd name="T2" fmla="*/ 2147483647 w 11344"/>
                  <a:gd name="T3" fmla="*/ 2147483647 h 8946"/>
                  <a:gd name="T4" fmla="*/ 2147483647 w 11344"/>
                  <a:gd name="T5" fmla="*/ 2147483647 h 8946"/>
                  <a:gd name="T6" fmla="*/ 2147483647 w 11344"/>
                  <a:gd name="T7" fmla="*/ 2147483647 h 8946"/>
                  <a:gd name="T8" fmla="*/ 2147483647 w 11344"/>
                  <a:gd name="T9" fmla="*/ 2147483647 h 8946"/>
                  <a:gd name="T10" fmla="*/ 2147483647 w 11344"/>
                  <a:gd name="T11" fmla="*/ 2147483647 h 8946"/>
                  <a:gd name="T12" fmla="*/ 2147483647 w 11344"/>
                  <a:gd name="T13" fmla="*/ 2147483647 h 8946"/>
                  <a:gd name="T14" fmla="*/ 2147483647 w 11344"/>
                  <a:gd name="T15" fmla="*/ 2147483647 h 8946"/>
                  <a:gd name="T16" fmla="*/ 2147483647 w 11344"/>
                  <a:gd name="T17" fmla="*/ 2147483647 h 8946"/>
                  <a:gd name="T18" fmla="*/ 2147483647 w 11344"/>
                  <a:gd name="T19" fmla="*/ 2147483647 h 8946"/>
                  <a:gd name="T20" fmla="*/ 2147483647 w 11344"/>
                  <a:gd name="T21" fmla="*/ 2147483647 h 8946"/>
                  <a:gd name="T22" fmla="*/ 2147483647 w 11344"/>
                  <a:gd name="T23" fmla="*/ 2147483647 h 8946"/>
                  <a:gd name="T24" fmla="*/ 2147483647 w 11344"/>
                  <a:gd name="T25" fmla="*/ 2147483647 h 8946"/>
                  <a:gd name="T26" fmla="*/ 2147483647 w 11344"/>
                  <a:gd name="T27" fmla="*/ 2147483647 h 8946"/>
                  <a:gd name="T28" fmla="*/ 2147483647 w 11344"/>
                  <a:gd name="T29" fmla="*/ 2147483647 h 8946"/>
                  <a:gd name="T30" fmla="*/ 2147483647 w 11344"/>
                  <a:gd name="T31" fmla="*/ 2147483647 h 8946"/>
                  <a:gd name="T32" fmla="*/ 2147483647 w 11344"/>
                  <a:gd name="T33" fmla="*/ 2147483647 h 8946"/>
                  <a:gd name="T34" fmla="*/ 2147483647 w 11344"/>
                  <a:gd name="T35" fmla="*/ 2147483647 h 8946"/>
                  <a:gd name="T36" fmla="*/ 2147483647 w 11344"/>
                  <a:gd name="T37" fmla="*/ 2147483647 h 8946"/>
                  <a:gd name="T38" fmla="*/ 2147483647 w 11344"/>
                  <a:gd name="T39" fmla="*/ 2147483647 h 8946"/>
                  <a:gd name="T40" fmla="*/ 625156293 w 11344"/>
                  <a:gd name="T41" fmla="*/ 2147483647 h 8946"/>
                  <a:gd name="T42" fmla="*/ 0 w 11344"/>
                  <a:gd name="T43" fmla="*/ 2147483647 h 8946"/>
                  <a:gd name="T44" fmla="*/ 312499367 w 11344"/>
                  <a:gd name="T45" fmla="*/ 2147483647 h 8946"/>
                  <a:gd name="T46" fmla="*/ 1812779120 w 11344"/>
                  <a:gd name="T47" fmla="*/ 2147483647 h 8946"/>
                  <a:gd name="T48" fmla="*/ 2147483647 w 11344"/>
                  <a:gd name="T49" fmla="*/ 2147483647 h 8946"/>
                  <a:gd name="T50" fmla="*/ 2147483647 w 11344"/>
                  <a:gd name="T51" fmla="*/ 2147483647 h 8946"/>
                  <a:gd name="T52" fmla="*/ 2147483647 w 11344"/>
                  <a:gd name="T53" fmla="*/ 2147483647 h 8946"/>
                  <a:gd name="T54" fmla="*/ 2147483647 w 11344"/>
                  <a:gd name="T55" fmla="*/ 2147483647 h 8946"/>
                  <a:gd name="T56" fmla="*/ 2147483647 w 11344"/>
                  <a:gd name="T57" fmla="*/ 2147483647 h 8946"/>
                  <a:gd name="T58" fmla="*/ 2147483647 w 11344"/>
                  <a:gd name="T59" fmla="*/ 2147483647 h 8946"/>
                  <a:gd name="T60" fmla="*/ 2147483647 w 11344"/>
                  <a:gd name="T61" fmla="*/ 1279852439 h 8946"/>
                  <a:gd name="T62" fmla="*/ 2147483647 w 11344"/>
                  <a:gd name="T63" fmla="*/ 351936778 h 8946"/>
                  <a:gd name="T64" fmla="*/ 2147483647 w 11344"/>
                  <a:gd name="T65" fmla="*/ 0 h 8946"/>
                  <a:gd name="T66" fmla="*/ 2147483647 w 11344"/>
                  <a:gd name="T67" fmla="*/ 127995347 h 8946"/>
                  <a:gd name="T68" fmla="*/ 2147483647 w 11344"/>
                  <a:gd name="T69" fmla="*/ 895866516 h 8946"/>
                  <a:gd name="T70" fmla="*/ 2147483647 w 11344"/>
                  <a:gd name="T71" fmla="*/ 2147483647 h 8946"/>
                  <a:gd name="T72" fmla="*/ 2147483647 w 11344"/>
                  <a:gd name="T73" fmla="*/ 2147483647 h 8946"/>
                  <a:gd name="T74" fmla="*/ 2147483647 w 11344"/>
                  <a:gd name="T75" fmla="*/ 2147483647 h 8946"/>
                  <a:gd name="T76" fmla="*/ 2147483647 w 11344"/>
                  <a:gd name="T77" fmla="*/ 2147483647 h 8946"/>
                  <a:gd name="T78" fmla="*/ 2147483647 w 11344"/>
                  <a:gd name="T79" fmla="*/ 2147483647 h 8946"/>
                  <a:gd name="T80" fmla="*/ 2147483647 w 11344"/>
                  <a:gd name="T81" fmla="*/ 2147483647 h 8946"/>
                  <a:gd name="T82" fmla="*/ 2147483647 w 11344"/>
                  <a:gd name="T83" fmla="*/ 2147483647 h 8946"/>
                  <a:gd name="T84" fmla="*/ 2147483647 w 11344"/>
                  <a:gd name="T85" fmla="*/ 2147483647 h 8946"/>
                  <a:gd name="T86" fmla="*/ 2147483647 w 11344"/>
                  <a:gd name="T87" fmla="*/ 2147483647 h 89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344"/>
                  <a:gd name="T133" fmla="*/ 0 h 8946"/>
                  <a:gd name="T134" fmla="*/ 11344 w 11344"/>
                  <a:gd name="T135" fmla="*/ 8946 h 89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344" h="8946">
                    <a:moveTo>
                      <a:pt x="11344" y="8062"/>
                    </a:moveTo>
                    <a:lnTo>
                      <a:pt x="11343" y="8109"/>
                    </a:lnTo>
                    <a:lnTo>
                      <a:pt x="11339" y="8153"/>
                    </a:lnTo>
                    <a:lnTo>
                      <a:pt x="11334" y="8198"/>
                    </a:lnTo>
                    <a:lnTo>
                      <a:pt x="11326" y="8241"/>
                    </a:lnTo>
                    <a:lnTo>
                      <a:pt x="11315" y="8284"/>
                    </a:lnTo>
                    <a:lnTo>
                      <a:pt x="11302" y="8326"/>
                    </a:lnTo>
                    <a:lnTo>
                      <a:pt x="11287" y="8367"/>
                    </a:lnTo>
                    <a:lnTo>
                      <a:pt x="11271" y="8407"/>
                    </a:lnTo>
                    <a:lnTo>
                      <a:pt x="11253" y="8446"/>
                    </a:lnTo>
                    <a:lnTo>
                      <a:pt x="11232" y="8484"/>
                    </a:lnTo>
                    <a:lnTo>
                      <a:pt x="11210" y="8521"/>
                    </a:lnTo>
                    <a:lnTo>
                      <a:pt x="11186" y="8557"/>
                    </a:lnTo>
                    <a:lnTo>
                      <a:pt x="11159" y="8591"/>
                    </a:lnTo>
                    <a:lnTo>
                      <a:pt x="11132" y="8625"/>
                    </a:lnTo>
                    <a:lnTo>
                      <a:pt x="11103" y="8657"/>
                    </a:lnTo>
                    <a:lnTo>
                      <a:pt x="11072" y="8688"/>
                    </a:lnTo>
                    <a:lnTo>
                      <a:pt x="11039" y="8717"/>
                    </a:lnTo>
                    <a:lnTo>
                      <a:pt x="11006" y="8745"/>
                    </a:lnTo>
                    <a:lnTo>
                      <a:pt x="10971" y="8771"/>
                    </a:lnTo>
                    <a:lnTo>
                      <a:pt x="10934" y="8796"/>
                    </a:lnTo>
                    <a:lnTo>
                      <a:pt x="10898" y="8819"/>
                    </a:lnTo>
                    <a:lnTo>
                      <a:pt x="10858" y="8840"/>
                    </a:lnTo>
                    <a:lnTo>
                      <a:pt x="10818" y="8859"/>
                    </a:lnTo>
                    <a:lnTo>
                      <a:pt x="10778" y="8877"/>
                    </a:lnTo>
                    <a:lnTo>
                      <a:pt x="10735" y="8893"/>
                    </a:lnTo>
                    <a:lnTo>
                      <a:pt x="10692" y="8907"/>
                    </a:lnTo>
                    <a:lnTo>
                      <a:pt x="10648" y="8919"/>
                    </a:lnTo>
                    <a:lnTo>
                      <a:pt x="10603" y="8928"/>
                    </a:lnTo>
                    <a:lnTo>
                      <a:pt x="10557" y="8937"/>
                    </a:lnTo>
                    <a:lnTo>
                      <a:pt x="10511" y="8942"/>
                    </a:lnTo>
                    <a:lnTo>
                      <a:pt x="10464" y="8945"/>
                    </a:lnTo>
                    <a:lnTo>
                      <a:pt x="10416" y="8946"/>
                    </a:lnTo>
                    <a:lnTo>
                      <a:pt x="928" y="8946"/>
                    </a:lnTo>
                    <a:lnTo>
                      <a:pt x="879" y="8945"/>
                    </a:lnTo>
                    <a:lnTo>
                      <a:pt x="833" y="8942"/>
                    </a:lnTo>
                    <a:lnTo>
                      <a:pt x="786" y="8937"/>
                    </a:lnTo>
                    <a:lnTo>
                      <a:pt x="741" y="8928"/>
                    </a:lnTo>
                    <a:lnTo>
                      <a:pt x="696" y="8919"/>
                    </a:lnTo>
                    <a:lnTo>
                      <a:pt x="652" y="8907"/>
                    </a:lnTo>
                    <a:lnTo>
                      <a:pt x="608" y="8893"/>
                    </a:lnTo>
                    <a:lnTo>
                      <a:pt x="566" y="8877"/>
                    </a:lnTo>
                    <a:lnTo>
                      <a:pt x="525" y="8859"/>
                    </a:lnTo>
                    <a:lnTo>
                      <a:pt x="486" y="8840"/>
                    </a:lnTo>
                    <a:lnTo>
                      <a:pt x="446" y="8819"/>
                    </a:lnTo>
                    <a:lnTo>
                      <a:pt x="408" y="8796"/>
                    </a:lnTo>
                    <a:lnTo>
                      <a:pt x="373" y="8771"/>
                    </a:lnTo>
                    <a:lnTo>
                      <a:pt x="338" y="8745"/>
                    </a:lnTo>
                    <a:lnTo>
                      <a:pt x="303" y="8717"/>
                    </a:lnTo>
                    <a:lnTo>
                      <a:pt x="271" y="8688"/>
                    </a:lnTo>
                    <a:lnTo>
                      <a:pt x="241" y="8657"/>
                    </a:lnTo>
                    <a:lnTo>
                      <a:pt x="212" y="8625"/>
                    </a:lnTo>
                    <a:lnTo>
                      <a:pt x="185" y="8591"/>
                    </a:lnTo>
                    <a:lnTo>
                      <a:pt x="158" y="8557"/>
                    </a:lnTo>
                    <a:lnTo>
                      <a:pt x="134" y="8521"/>
                    </a:lnTo>
                    <a:lnTo>
                      <a:pt x="112" y="8484"/>
                    </a:lnTo>
                    <a:lnTo>
                      <a:pt x="91" y="8446"/>
                    </a:lnTo>
                    <a:lnTo>
                      <a:pt x="73" y="8407"/>
                    </a:lnTo>
                    <a:lnTo>
                      <a:pt x="57" y="8367"/>
                    </a:lnTo>
                    <a:lnTo>
                      <a:pt x="42" y="8326"/>
                    </a:lnTo>
                    <a:lnTo>
                      <a:pt x="29" y="8284"/>
                    </a:lnTo>
                    <a:lnTo>
                      <a:pt x="18" y="8241"/>
                    </a:lnTo>
                    <a:lnTo>
                      <a:pt x="10" y="8198"/>
                    </a:lnTo>
                    <a:lnTo>
                      <a:pt x="5" y="8153"/>
                    </a:lnTo>
                    <a:lnTo>
                      <a:pt x="1" y="8109"/>
                    </a:lnTo>
                    <a:lnTo>
                      <a:pt x="0" y="8062"/>
                    </a:lnTo>
                    <a:lnTo>
                      <a:pt x="0" y="885"/>
                    </a:lnTo>
                    <a:lnTo>
                      <a:pt x="1" y="839"/>
                    </a:lnTo>
                    <a:lnTo>
                      <a:pt x="5" y="793"/>
                    </a:lnTo>
                    <a:lnTo>
                      <a:pt x="10" y="749"/>
                    </a:lnTo>
                    <a:lnTo>
                      <a:pt x="18" y="706"/>
                    </a:lnTo>
                    <a:lnTo>
                      <a:pt x="29" y="663"/>
                    </a:lnTo>
                    <a:lnTo>
                      <a:pt x="42" y="621"/>
                    </a:lnTo>
                    <a:lnTo>
                      <a:pt x="57" y="580"/>
                    </a:lnTo>
                    <a:lnTo>
                      <a:pt x="73" y="541"/>
                    </a:lnTo>
                    <a:lnTo>
                      <a:pt x="91" y="501"/>
                    </a:lnTo>
                    <a:lnTo>
                      <a:pt x="112" y="463"/>
                    </a:lnTo>
                    <a:lnTo>
                      <a:pt x="134" y="426"/>
                    </a:lnTo>
                    <a:lnTo>
                      <a:pt x="158" y="391"/>
                    </a:lnTo>
                    <a:lnTo>
                      <a:pt x="185" y="356"/>
                    </a:lnTo>
                    <a:lnTo>
                      <a:pt x="212" y="322"/>
                    </a:lnTo>
                    <a:lnTo>
                      <a:pt x="241" y="290"/>
                    </a:lnTo>
                    <a:lnTo>
                      <a:pt x="271" y="259"/>
                    </a:lnTo>
                    <a:lnTo>
                      <a:pt x="303" y="230"/>
                    </a:lnTo>
                    <a:lnTo>
                      <a:pt x="338" y="202"/>
                    </a:lnTo>
                    <a:lnTo>
                      <a:pt x="373" y="176"/>
                    </a:lnTo>
                    <a:lnTo>
                      <a:pt x="408" y="151"/>
                    </a:lnTo>
                    <a:lnTo>
                      <a:pt x="446" y="128"/>
                    </a:lnTo>
                    <a:lnTo>
                      <a:pt x="486" y="107"/>
                    </a:lnTo>
                    <a:lnTo>
                      <a:pt x="525" y="87"/>
                    </a:lnTo>
                    <a:lnTo>
                      <a:pt x="566" y="69"/>
                    </a:lnTo>
                    <a:lnTo>
                      <a:pt x="608" y="54"/>
                    </a:lnTo>
                    <a:lnTo>
                      <a:pt x="652" y="40"/>
                    </a:lnTo>
                    <a:lnTo>
                      <a:pt x="696" y="28"/>
                    </a:lnTo>
                    <a:lnTo>
                      <a:pt x="741" y="18"/>
                    </a:lnTo>
                    <a:lnTo>
                      <a:pt x="786" y="11"/>
                    </a:lnTo>
                    <a:lnTo>
                      <a:pt x="833" y="4"/>
                    </a:lnTo>
                    <a:lnTo>
                      <a:pt x="879" y="1"/>
                    </a:lnTo>
                    <a:lnTo>
                      <a:pt x="928" y="0"/>
                    </a:lnTo>
                    <a:lnTo>
                      <a:pt x="10416" y="0"/>
                    </a:lnTo>
                    <a:lnTo>
                      <a:pt x="10464" y="1"/>
                    </a:lnTo>
                    <a:lnTo>
                      <a:pt x="10511" y="4"/>
                    </a:lnTo>
                    <a:lnTo>
                      <a:pt x="10557" y="11"/>
                    </a:lnTo>
                    <a:lnTo>
                      <a:pt x="10603" y="18"/>
                    </a:lnTo>
                    <a:lnTo>
                      <a:pt x="10648" y="28"/>
                    </a:lnTo>
                    <a:lnTo>
                      <a:pt x="10692" y="40"/>
                    </a:lnTo>
                    <a:lnTo>
                      <a:pt x="10735" y="54"/>
                    </a:lnTo>
                    <a:lnTo>
                      <a:pt x="10778" y="69"/>
                    </a:lnTo>
                    <a:lnTo>
                      <a:pt x="10818" y="87"/>
                    </a:lnTo>
                    <a:lnTo>
                      <a:pt x="10858" y="107"/>
                    </a:lnTo>
                    <a:lnTo>
                      <a:pt x="10898" y="128"/>
                    </a:lnTo>
                    <a:lnTo>
                      <a:pt x="10934" y="151"/>
                    </a:lnTo>
                    <a:lnTo>
                      <a:pt x="10971" y="176"/>
                    </a:lnTo>
                    <a:lnTo>
                      <a:pt x="11006" y="202"/>
                    </a:lnTo>
                    <a:lnTo>
                      <a:pt x="11039" y="230"/>
                    </a:lnTo>
                    <a:lnTo>
                      <a:pt x="11072" y="259"/>
                    </a:lnTo>
                    <a:lnTo>
                      <a:pt x="11103" y="290"/>
                    </a:lnTo>
                    <a:lnTo>
                      <a:pt x="11132" y="322"/>
                    </a:lnTo>
                    <a:lnTo>
                      <a:pt x="11159" y="356"/>
                    </a:lnTo>
                    <a:lnTo>
                      <a:pt x="11186" y="391"/>
                    </a:lnTo>
                    <a:lnTo>
                      <a:pt x="11210" y="426"/>
                    </a:lnTo>
                    <a:lnTo>
                      <a:pt x="11232" y="463"/>
                    </a:lnTo>
                    <a:lnTo>
                      <a:pt x="11253" y="501"/>
                    </a:lnTo>
                    <a:lnTo>
                      <a:pt x="11271" y="541"/>
                    </a:lnTo>
                    <a:lnTo>
                      <a:pt x="11287" y="580"/>
                    </a:lnTo>
                    <a:lnTo>
                      <a:pt x="11302" y="621"/>
                    </a:lnTo>
                    <a:lnTo>
                      <a:pt x="11315" y="663"/>
                    </a:lnTo>
                    <a:lnTo>
                      <a:pt x="11326" y="706"/>
                    </a:lnTo>
                    <a:lnTo>
                      <a:pt x="11334" y="749"/>
                    </a:lnTo>
                    <a:lnTo>
                      <a:pt x="11339" y="793"/>
                    </a:lnTo>
                    <a:lnTo>
                      <a:pt x="11343" y="839"/>
                    </a:lnTo>
                    <a:lnTo>
                      <a:pt x="11344" y="885"/>
                    </a:lnTo>
                    <a:lnTo>
                      <a:pt x="11344" y="8062"/>
                    </a:lnTo>
                    <a:close/>
                  </a:path>
                </a:pathLst>
              </a:custGeom>
              <a:solidFill>
                <a:srgbClr val="C4CA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34" name="Freeform 9"/>
              <p:cNvSpPr>
                <a:spLocks/>
              </p:cNvSpPr>
              <p:nvPr/>
            </p:nvSpPr>
            <p:spPr bwMode="auto">
              <a:xfrm>
                <a:off x="2465388" y="3621088"/>
                <a:ext cx="4502150" cy="2711450"/>
              </a:xfrm>
              <a:custGeom>
                <a:avLst/>
                <a:gdLst>
                  <a:gd name="T0" fmla="*/ 2147483647 w 11344"/>
                  <a:gd name="T1" fmla="*/ 2147483647 h 8538"/>
                  <a:gd name="T2" fmla="*/ 2147483647 w 11344"/>
                  <a:gd name="T3" fmla="*/ 2147483647 h 8538"/>
                  <a:gd name="T4" fmla="*/ 2147483647 w 11344"/>
                  <a:gd name="T5" fmla="*/ 2147483647 h 8538"/>
                  <a:gd name="T6" fmla="*/ 2147483647 w 11344"/>
                  <a:gd name="T7" fmla="*/ 2147483647 h 8538"/>
                  <a:gd name="T8" fmla="*/ 2147483647 w 11344"/>
                  <a:gd name="T9" fmla="*/ 2147483647 h 8538"/>
                  <a:gd name="T10" fmla="*/ 2147483647 w 11344"/>
                  <a:gd name="T11" fmla="*/ 2147483647 h 8538"/>
                  <a:gd name="T12" fmla="*/ 2147483647 w 11344"/>
                  <a:gd name="T13" fmla="*/ 2147483647 h 8538"/>
                  <a:gd name="T14" fmla="*/ 2147483647 w 11344"/>
                  <a:gd name="T15" fmla="*/ 2147483647 h 8538"/>
                  <a:gd name="T16" fmla="*/ 2147483647 w 11344"/>
                  <a:gd name="T17" fmla="*/ 2147483647 h 8538"/>
                  <a:gd name="T18" fmla="*/ 2147483647 w 11344"/>
                  <a:gd name="T19" fmla="*/ 2147483647 h 8538"/>
                  <a:gd name="T20" fmla="*/ 2147483647 w 11344"/>
                  <a:gd name="T21" fmla="*/ 2147483647 h 8538"/>
                  <a:gd name="T22" fmla="*/ 2147483647 w 11344"/>
                  <a:gd name="T23" fmla="*/ 2147483647 h 8538"/>
                  <a:gd name="T24" fmla="*/ 2147483647 w 11344"/>
                  <a:gd name="T25" fmla="*/ 2147483647 h 8538"/>
                  <a:gd name="T26" fmla="*/ 2147483647 w 11344"/>
                  <a:gd name="T27" fmla="*/ 2147483647 h 8538"/>
                  <a:gd name="T28" fmla="*/ 2147483647 w 11344"/>
                  <a:gd name="T29" fmla="*/ 2147483647 h 8538"/>
                  <a:gd name="T30" fmla="*/ 2147483647 w 11344"/>
                  <a:gd name="T31" fmla="*/ 2147483647 h 8538"/>
                  <a:gd name="T32" fmla="*/ 2147483647 w 11344"/>
                  <a:gd name="T33" fmla="*/ 2147483647 h 8538"/>
                  <a:gd name="T34" fmla="*/ 2147483647 w 11344"/>
                  <a:gd name="T35" fmla="*/ 2147483647 h 8538"/>
                  <a:gd name="T36" fmla="*/ 2147483647 w 11344"/>
                  <a:gd name="T37" fmla="*/ 2147483647 h 8538"/>
                  <a:gd name="T38" fmla="*/ 2147483647 w 11344"/>
                  <a:gd name="T39" fmla="*/ 2147483647 h 8538"/>
                  <a:gd name="T40" fmla="*/ 625156293 w 11344"/>
                  <a:gd name="T41" fmla="*/ 2147483647 h 8538"/>
                  <a:gd name="T42" fmla="*/ 0 w 11344"/>
                  <a:gd name="T43" fmla="*/ 2147483647 h 8538"/>
                  <a:gd name="T44" fmla="*/ 312499367 w 11344"/>
                  <a:gd name="T45" fmla="*/ 2147483647 h 8538"/>
                  <a:gd name="T46" fmla="*/ 1812779120 w 11344"/>
                  <a:gd name="T47" fmla="*/ 2147483647 h 8538"/>
                  <a:gd name="T48" fmla="*/ 2147483647 w 11344"/>
                  <a:gd name="T49" fmla="*/ 2147483647 h 8538"/>
                  <a:gd name="T50" fmla="*/ 2147483647 w 11344"/>
                  <a:gd name="T51" fmla="*/ 2147483647 h 8538"/>
                  <a:gd name="T52" fmla="*/ 2147483647 w 11344"/>
                  <a:gd name="T53" fmla="*/ 2147483647 h 8538"/>
                  <a:gd name="T54" fmla="*/ 2147483647 w 11344"/>
                  <a:gd name="T55" fmla="*/ 2147483647 h 8538"/>
                  <a:gd name="T56" fmla="*/ 2147483647 w 11344"/>
                  <a:gd name="T57" fmla="*/ 2147483647 h 8538"/>
                  <a:gd name="T58" fmla="*/ 2147483647 w 11344"/>
                  <a:gd name="T59" fmla="*/ 2147483647 h 8538"/>
                  <a:gd name="T60" fmla="*/ 2147483647 w 11344"/>
                  <a:gd name="T61" fmla="*/ 1249069933 h 8538"/>
                  <a:gd name="T62" fmla="*/ 2147483647 w 11344"/>
                  <a:gd name="T63" fmla="*/ 352281122 h 8538"/>
                  <a:gd name="T64" fmla="*/ 2147483647 w 11344"/>
                  <a:gd name="T65" fmla="*/ 0 h 8538"/>
                  <a:gd name="T66" fmla="*/ 2147483647 w 11344"/>
                  <a:gd name="T67" fmla="*/ 192125818 h 8538"/>
                  <a:gd name="T68" fmla="*/ 2147483647 w 11344"/>
                  <a:gd name="T69" fmla="*/ 896788653 h 8538"/>
                  <a:gd name="T70" fmla="*/ 2147483647 w 11344"/>
                  <a:gd name="T71" fmla="*/ 2147483647 h 8538"/>
                  <a:gd name="T72" fmla="*/ 2147483647 w 11344"/>
                  <a:gd name="T73" fmla="*/ 2147483647 h 8538"/>
                  <a:gd name="T74" fmla="*/ 2147483647 w 11344"/>
                  <a:gd name="T75" fmla="*/ 2147483647 h 8538"/>
                  <a:gd name="T76" fmla="*/ 2147483647 w 11344"/>
                  <a:gd name="T77" fmla="*/ 2147483647 h 8538"/>
                  <a:gd name="T78" fmla="*/ 2147483647 w 11344"/>
                  <a:gd name="T79" fmla="*/ 2147483647 h 8538"/>
                  <a:gd name="T80" fmla="*/ 2147483647 w 11344"/>
                  <a:gd name="T81" fmla="*/ 2147483647 h 8538"/>
                  <a:gd name="T82" fmla="*/ 2147483647 w 11344"/>
                  <a:gd name="T83" fmla="*/ 2147483647 h 8538"/>
                  <a:gd name="T84" fmla="*/ 2147483647 w 11344"/>
                  <a:gd name="T85" fmla="*/ 2147483647 h 8538"/>
                  <a:gd name="T86" fmla="*/ 2147483647 w 11344"/>
                  <a:gd name="T87" fmla="*/ 2147483647 h 85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344"/>
                  <a:gd name="T133" fmla="*/ 0 h 8538"/>
                  <a:gd name="T134" fmla="*/ 11344 w 11344"/>
                  <a:gd name="T135" fmla="*/ 8538 h 85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344" h="8538">
                    <a:moveTo>
                      <a:pt x="11344" y="7694"/>
                    </a:moveTo>
                    <a:lnTo>
                      <a:pt x="11343" y="7739"/>
                    </a:lnTo>
                    <a:lnTo>
                      <a:pt x="11339" y="7781"/>
                    </a:lnTo>
                    <a:lnTo>
                      <a:pt x="11334" y="7824"/>
                    </a:lnTo>
                    <a:lnTo>
                      <a:pt x="11326" y="7864"/>
                    </a:lnTo>
                    <a:lnTo>
                      <a:pt x="11315" y="7905"/>
                    </a:lnTo>
                    <a:lnTo>
                      <a:pt x="11302" y="7945"/>
                    </a:lnTo>
                    <a:lnTo>
                      <a:pt x="11287" y="7984"/>
                    </a:lnTo>
                    <a:lnTo>
                      <a:pt x="11271" y="8023"/>
                    </a:lnTo>
                    <a:lnTo>
                      <a:pt x="11253" y="8061"/>
                    </a:lnTo>
                    <a:lnTo>
                      <a:pt x="11232" y="8096"/>
                    </a:lnTo>
                    <a:lnTo>
                      <a:pt x="11210" y="8132"/>
                    </a:lnTo>
                    <a:lnTo>
                      <a:pt x="11186" y="8166"/>
                    </a:lnTo>
                    <a:lnTo>
                      <a:pt x="11159" y="8199"/>
                    </a:lnTo>
                    <a:lnTo>
                      <a:pt x="11132" y="8231"/>
                    </a:lnTo>
                    <a:lnTo>
                      <a:pt x="11103" y="8262"/>
                    </a:lnTo>
                    <a:lnTo>
                      <a:pt x="11072" y="8291"/>
                    </a:lnTo>
                    <a:lnTo>
                      <a:pt x="11039" y="8319"/>
                    </a:lnTo>
                    <a:lnTo>
                      <a:pt x="11006" y="8345"/>
                    </a:lnTo>
                    <a:lnTo>
                      <a:pt x="10971" y="8370"/>
                    </a:lnTo>
                    <a:lnTo>
                      <a:pt x="10934" y="8394"/>
                    </a:lnTo>
                    <a:lnTo>
                      <a:pt x="10898" y="8415"/>
                    </a:lnTo>
                    <a:lnTo>
                      <a:pt x="10858" y="8436"/>
                    </a:lnTo>
                    <a:lnTo>
                      <a:pt x="10818" y="8455"/>
                    </a:lnTo>
                    <a:lnTo>
                      <a:pt x="10778" y="8472"/>
                    </a:lnTo>
                    <a:lnTo>
                      <a:pt x="10735" y="8487"/>
                    </a:lnTo>
                    <a:lnTo>
                      <a:pt x="10692" y="8500"/>
                    </a:lnTo>
                    <a:lnTo>
                      <a:pt x="10648" y="8511"/>
                    </a:lnTo>
                    <a:lnTo>
                      <a:pt x="10603" y="8520"/>
                    </a:lnTo>
                    <a:lnTo>
                      <a:pt x="10557" y="8529"/>
                    </a:lnTo>
                    <a:lnTo>
                      <a:pt x="10511" y="8534"/>
                    </a:lnTo>
                    <a:lnTo>
                      <a:pt x="10464" y="8537"/>
                    </a:lnTo>
                    <a:lnTo>
                      <a:pt x="10416" y="8538"/>
                    </a:lnTo>
                    <a:lnTo>
                      <a:pt x="928" y="8538"/>
                    </a:lnTo>
                    <a:lnTo>
                      <a:pt x="879" y="8537"/>
                    </a:lnTo>
                    <a:lnTo>
                      <a:pt x="833" y="8534"/>
                    </a:lnTo>
                    <a:lnTo>
                      <a:pt x="786" y="8529"/>
                    </a:lnTo>
                    <a:lnTo>
                      <a:pt x="741" y="8520"/>
                    </a:lnTo>
                    <a:lnTo>
                      <a:pt x="696" y="8511"/>
                    </a:lnTo>
                    <a:lnTo>
                      <a:pt x="652" y="8500"/>
                    </a:lnTo>
                    <a:lnTo>
                      <a:pt x="608" y="8487"/>
                    </a:lnTo>
                    <a:lnTo>
                      <a:pt x="566" y="8472"/>
                    </a:lnTo>
                    <a:lnTo>
                      <a:pt x="525" y="8455"/>
                    </a:lnTo>
                    <a:lnTo>
                      <a:pt x="486" y="8436"/>
                    </a:lnTo>
                    <a:lnTo>
                      <a:pt x="446" y="8415"/>
                    </a:lnTo>
                    <a:lnTo>
                      <a:pt x="408" y="8394"/>
                    </a:lnTo>
                    <a:lnTo>
                      <a:pt x="373" y="8370"/>
                    </a:lnTo>
                    <a:lnTo>
                      <a:pt x="338" y="8345"/>
                    </a:lnTo>
                    <a:lnTo>
                      <a:pt x="303" y="8319"/>
                    </a:lnTo>
                    <a:lnTo>
                      <a:pt x="271" y="8291"/>
                    </a:lnTo>
                    <a:lnTo>
                      <a:pt x="241" y="8262"/>
                    </a:lnTo>
                    <a:lnTo>
                      <a:pt x="212" y="8231"/>
                    </a:lnTo>
                    <a:lnTo>
                      <a:pt x="185" y="8199"/>
                    </a:lnTo>
                    <a:lnTo>
                      <a:pt x="158" y="8166"/>
                    </a:lnTo>
                    <a:lnTo>
                      <a:pt x="134" y="8132"/>
                    </a:lnTo>
                    <a:lnTo>
                      <a:pt x="112" y="8096"/>
                    </a:lnTo>
                    <a:lnTo>
                      <a:pt x="91" y="8061"/>
                    </a:lnTo>
                    <a:lnTo>
                      <a:pt x="73" y="8023"/>
                    </a:lnTo>
                    <a:lnTo>
                      <a:pt x="57" y="7984"/>
                    </a:lnTo>
                    <a:lnTo>
                      <a:pt x="42" y="7945"/>
                    </a:lnTo>
                    <a:lnTo>
                      <a:pt x="29" y="7905"/>
                    </a:lnTo>
                    <a:lnTo>
                      <a:pt x="18" y="7864"/>
                    </a:lnTo>
                    <a:lnTo>
                      <a:pt x="10" y="7824"/>
                    </a:lnTo>
                    <a:lnTo>
                      <a:pt x="5" y="7781"/>
                    </a:lnTo>
                    <a:lnTo>
                      <a:pt x="1" y="7739"/>
                    </a:lnTo>
                    <a:lnTo>
                      <a:pt x="0" y="7694"/>
                    </a:lnTo>
                    <a:lnTo>
                      <a:pt x="0" y="844"/>
                    </a:lnTo>
                    <a:lnTo>
                      <a:pt x="1" y="801"/>
                    </a:lnTo>
                    <a:lnTo>
                      <a:pt x="5" y="758"/>
                    </a:lnTo>
                    <a:lnTo>
                      <a:pt x="10" y="716"/>
                    </a:lnTo>
                    <a:lnTo>
                      <a:pt x="18" y="674"/>
                    </a:lnTo>
                    <a:lnTo>
                      <a:pt x="29" y="634"/>
                    </a:lnTo>
                    <a:lnTo>
                      <a:pt x="42" y="593"/>
                    </a:lnTo>
                    <a:lnTo>
                      <a:pt x="57" y="555"/>
                    </a:lnTo>
                    <a:lnTo>
                      <a:pt x="73" y="516"/>
                    </a:lnTo>
                    <a:lnTo>
                      <a:pt x="91" y="479"/>
                    </a:lnTo>
                    <a:lnTo>
                      <a:pt x="112" y="442"/>
                    </a:lnTo>
                    <a:lnTo>
                      <a:pt x="134" y="408"/>
                    </a:lnTo>
                    <a:lnTo>
                      <a:pt x="158" y="373"/>
                    </a:lnTo>
                    <a:lnTo>
                      <a:pt x="185" y="339"/>
                    </a:lnTo>
                    <a:lnTo>
                      <a:pt x="212" y="308"/>
                    </a:lnTo>
                    <a:lnTo>
                      <a:pt x="241" y="277"/>
                    </a:lnTo>
                    <a:lnTo>
                      <a:pt x="271" y="248"/>
                    </a:lnTo>
                    <a:lnTo>
                      <a:pt x="303" y="220"/>
                    </a:lnTo>
                    <a:lnTo>
                      <a:pt x="338" y="194"/>
                    </a:lnTo>
                    <a:lnTo>
                      <a:pt x="373" y="168"/>
                    </a:lnTo>
                    <a:lnTo>
                      <a:pt x="408" y="145"/>
                    </a:lnTo>
                    <a:lnTo>
                      <a:pt x="446" y="123"/>
                    </a:lnTo>
                    <a:lnTo>
                      <a:pt x="486" y="102"/>
                    </a:lnTo>
                    <a:lnTo>
                      <a:pt x="525" y="84"/>
                    </a:lnTo>
                    <a:lnTo>
                      <a:pt x="566" y="68"/>
                    </a:lnTo>
                    <a:lnTo>
                      <a:pt x="608" y="52"/>
                    </a:lnTo>
                    <a:lnTo>
                      <a:pt x="652" y="39"/>
                    </a:lnTo>
                    <a:lnTo>
                      <a:pt x="696" y="28"/>
                    </a:lnTo>
                    <a:lnTo>
                      <a:pt x="741" y="18"/>
                    </a:lnTo>
                    <a:lnTo>
                      <a:pt x="786" y="11"/>
                    </a:lnTo>
                    <a:lnTo>
                      <a:pt x="833" y="6"/>
                    </a:lnTo>
                    <a:lnTo>
                      <a:pt x="879" y="1"/>
                    </a:lnTo>
                    <a:lnTo>
                      <a:pt x="928" y="0"/>
                    </a:lnTo>
                    <a:lnTo>
                      <a:pt x="10416" y="0"/>
                    </a:lnTo>
                    <a:lnTo>
                      <a:pt x="10464" y="1"/>
                    </a:lnTo>
                    <a:lnTo>
                      <a:pt x="10511" y="6"/>
                    </a:lnTo>
                    <a:lnTo>
                      <a:pt x="10557" y="11"/>
                    </a:lnTo>
                    <a:lnTo>
                      <a:pt x="10603" y="18"/>
                    </a:lnTo>
                    <a:lnTo>
                      <a:pt x="10648" y="28"/>
                    </a:lnTo>
                    <a:lnTo>
                      <a:pt x="10692" y="39"/>
                    </a:lnTo>
                    <a:lnTo>
                      <a:pt x="10735" y="52"/>
                    </a:lnTo>
                    <a:lnTo>
                      <a:pt x="10778" y="68"/>
                    </a:lnTo>
                    <a:lnTo>
                      <a:pt x="10818" y="84"/>
                    </a:lnTo>
                    <a:lnTo>
                      <a:pt x="10858" y="102"/>
                    </a:lnTo>
                    <a:lnTo>
                      <a:pt x="10898" y="123"/>
                    </a:lnTo>
                    <a:lnTo>
                      <a:pt x="10934" y="145"/>
                    </a:lnTo>
                    <a:lnTo>
                      <a:pt x="10971" y="168"/>
                    </a:lnTo>
                    <a:lnTo>
                      <a:pt x="11006" y="194"/>
                    </a:lnTo>
                    <a:lnTo>
                      <a:pt x="11039" y="220"/>
                    </a:lnTo>
                    <a:lnTo>
                      <a:pt x="11072" y="248"/>
                    </a:lnTo>
                    <a:lnTo>
                      <a:pt x="11103" y="277"/>
                    </a:lnTo>
                    <a:lnTo>
                      <a:pt x="11132" y="308"/>
                    </a:lnTo>
                    <a:lnTo>
                      <a:pt x="11159" y="339"/>
                    </a:lnTo>
                    <a:lnTo>
                      <a:pt x="11186" y="373"/>
                    </a:lnTo>
                    <a:lnTo>
                      <a:pt x="11210" y="408"/>
                    </a:lnTo>
                    <a:lnTo>
                      <a:pt x="11232" y="442"/>
                    </a:lnTo>
                    <a:lnTo>
                      <a:pt x="11253" y="479"/>
                    </a:lnTo>
                    <a:lnTo>
                      <a:pt x="11271" y="516"/>
                    </a:lnTo>
                    <a:lnTo>
                      <a:pt x="11287" y="555"/>
                    </a:lnTo>
                    <a:lnTo>
                      <a:pt x="11302" y="593"/>
                    </a:lnTo>
                    <a:lnTo>
                      <a:pt x="11315" y="634"/>
                    </a:lnTo>
                    <a:lnTo>
                      <a:pt x="11326" y="674"/>
                    </a:lnTo>
                    <a:lnTo>
                      <a:pt x="11334" y="716"/>
                    </a:lnTo>
                    <a:lnTo>
                      <a:pt x="11339" y="758"/>
                    </a:lnTo>
                    <a:lnTo>
                      <a:pt x="11343" y="801"/>
                    </a:lnTo>
                    <a:lnTo>
                      <a:pt x="11344" y="844"/>
                    </a:lnTo>
                    <a:lnTo>
                      <a:pt x="11344" y="7694"/>
                    </a:lnTo>
                    <a:close/>
                  </a:path>
                </a:pathLst>
              </a:custGeom>
              <a:solidFill>
                <a:srgbClr val="ECEE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35" name="Rectangle 10"/>
              <p:cNvSpPr>
                <a:spLocks noChangeArrowheads="1"/>
              </p:cNvSpPr>
              <p:nvPr/>
            </p:nvSpPr>
            <p:spPr bwMode="auto">
              <a:xfrm>
                <a:off x="4673601" y="3786188"/>
                <a:ext cx="715963" cy="2074863"/>
              </a:xfrm>
              <a:prstGeom prst="rect">
                <a:avLst/>
              </a:prstGeom>
              <a:solidFill>
                <a:srgbClr val="E357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36" name="Rectangle 11"/>
              <p:cNvSpPr>
                <a:spLocks noChangeArrowheads="1"/>
              </p:cNvSpPr>
              <p:nvPr/>
            </p:nvSpPr>
            <p:spPr bwMode="auto">
              <a:xfrm>
                <a:off x="5389563" y="3786188"/>
                <a:ext cx="654050" cy="2074863"/>
              </a:xfrm>
              <a:prstGeom prst="rect">
                <a:avLst/>
              </a:prstGeom>
              <a:solidFill>
                <a:srgbClr val="006A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37" name="Freeform 12"/>
              <p:cNvSpPr>
                <a:spLocks/>
              </p:cNvSpPr>
              <p:nvPr/>
            </p:nvSpPr>
            <p:spPr bwMode="auto">
              <a:xfrm>
                <a:off x="6043613" y="3786188"/>
                <a:ext cx="730250" cy="2074863"/>
              </a:xfrm>
              <a:custGeom>
                <a:avLst/>
                <a:gdLst>
                  <a:gd name="T0" fmla="*/ 0 w 1839"/>
                  <a:gd name="T1" fmla="*/ 0 h 6536"/>
                  <a:gd name="T2" fmla="*/ 2147483647 w 1839"/>
                  <a:gd name="T3" fmla="*/ 2147483647 h 6536"/>
                  <a:gd name="T4" fmla="*/ 2147483647 w 1839"/>
                  <a:gd name="T5" fmla="*/ 2147483647 h 6536"/>
                  <a:gd name="T6" fmla="*/ 2147483647 w 1839"/>
                  <a:gd name="T7" fmla="*/ 2147483647 h 6536"/>
                  <a:gd name="T8" fmla="*/ 2147483647 w 1839"/>
                  <a:gd name="T9" fmla="*/ 2147483647 h 6536"/>
                  <a:gd name="T10" fmla="*/ 2147483647 w 1839"/>
                  <a:gd name="T11" fmla="*/ 2147483647 h 6536"/>
                  <a:gd name="T12" fmla="*/ 2147483647 w 1839"/>
                  <a:gd name="T13" fmla="*/ 2147483647 h 6536"/>
                  <a:gd name="T14" fmla="*/ 2147483647 w 1839"/>
                  <a:gd name="T15" fmla="*/ 2147483647 h 6536"/>
                  <a:gd name="T16" fmla="*/ 2147483647 w 1839"/>
                  <a:gd name="T17" fmla="*/ 2147483647 h 6536"/>
                  <a:gd name="T18" fmla="*/ 2147483647 w 1839"/>
                  <a:gd name="T19" fmla="*/ 2147483647 h 6536"/>
                  <a:gd name="T20" fmla="*/ 2147483647 w 1839"/>
                  <a:gd name="T21" fmla="*/ 2147483647 h 6536"/>
                  <a:gd name="T22" fmla="*/ 2147483647 w 1839"/>
                  <a:gd name="T23" fmla="*/ 2147483647 h 6536"/>
                  <a:gd name="T24" fmla="*/ 2147483647 w 1839"/>
                  <a:gd name="T25" fmla="*/ 2147483647 h 6536"/>
                  <a:gd name="T26" fmla="*/ 2147483647 w 1839"/>
                  <a:gd name="T27" fmla="*/ 2147483647 h 6536"/>
                  <a:gd name="T28" fmla="*/ 2147483647 w 1839"/>
                  <a:gd name="T29" fmla="*/ 2147483647 h 6536"/>
                  <a:gd name="T30" fmla="*/ 2147483647 w 1839"/>
                  <a:gd name="T31" fmla="*/ 2147483647 h 6536"/>
                  <a:gd name="T32" fmla="*/ 2147483647 w 1839"/>
                  <a:gd name="T33" fmla="*/ 2147483647 h 6536"/>
                  <a:gd name="T34" fmla="*/ 2147483647 w 1839"/>
                  <a:gd name="T35" fmla="*/ 2147483647 h 6536"/>
                  <a:gd name="T36" fmla="*/ 2147483647 w 1839"/>
                  <a:gd name="T37" fmla="*/ 2147483647 h 6536"/>
                  <a:gd name="T38" fmla="*/ 2147483647 w 1839"/>
                  <a:gd name="T39" fmla="*/ 2147483647 h 6536"/>
                  <a:gd name="T40" fmla="*/ 2147483647 w 1839"/>
                  <a:gd name="T41" fmla="*/ 2147483647 h 6536"/>
                  <a:gd name="T42" fmla="*/ 2147483647 w 1839"/>
                  <a:gd name="T43" fmla="*/ 2147483647 h 6536"/>
                  <a:gd name="T44" fmla="*/ 2147483647 w 1839"/>
                  <a:gd name="T45" fmla="*/ 2147483647 h 6536"/>
                  <a:gd name="T46" fmla="*/ 2147483647 w 1839"/>
                  <a:gd name="T47" fmla="*/ 2147483647 h 6536"/>
                  <a:gd name="T48" fmla="*/ 2147483647 w 1839"/>
                  <a:gd name="T49" fmla="*/ 2147483647 h 6536"/>
                  <a:gd name="T50" fmla="*/ 2147483647 w 1839"/>
                  <a:gd name="T51" fmla="*/ 2147483647 h 6536"/>
                  <a:gd name="T52" fmla="*/ 2147483647 w 1839"/>
                  <a:gd name="T53" fmla="*/ 2147483647 h 6536"/>
                  <a:gd name="T54" fmla="*/ 2147483647 w 1839"/>
                  <a:gd name="T55" fmla="*/ 2147483647 h 6536"/>
                  <a:gd name="T56" fmla="*/ 2147483647 w 1839"/>
                  <a:gd name="T57" fmla="*/ 2147483647 h 6536"/>
                  <a:gd name="T58" fmla="*/ 2147483647 w 1839"/>
                  <a:gd name="T59" fmla="*/ 2147483647 h 6536"/>
                  <a:gd name="T60" fmla="*/ 2147483647 w 1839"/>
                  <a:gd name="T61" fmla="*/ 1407630955 h 6536"/>
                  <a:gd name="T62" fmla="*/ 2147483647 w 1839"/>
                  <a:gd name="T63" fmla="*/ 735761247 h 6536"/>
                  <a:gd name="T64" fmla="*/ 2147483647 w 1839"/>
                  <a:gd name="T65" fmla="*/ 255969718 h 6536"/>
                  <a:gd name="T66" fmla="*/ 2147483647 w 1839"/>
                  <a:gd name="T67" fmla="*/ 31945780 h 6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39"/>
                  <a:gd name="T103" fmla="*/ 0 h 6536"/>
                  <a:gd name="T104" fmla="*/ 1839 w 1839"/>
                  <a:gd name="T105" fmla="*/ 6536 h 6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39" h="6536">
                    <a:moveTo>
                      <a:pt x="1038" y="0"/>
                    </a:moveTo>
                    <a:lnTo>
                      <a:pt x="0" y="0"/>
                    </a:lnTo>
                    <a:lnTo>
                      <a:pt x="0" y="6536"/>
                    </a:lnTo>
                    <a:lnTo>
                      <a:pt x="1038" y="6536"/>
                    </a:lnTo>
                    <a:lnTo>
                      <a:pt x="1079" y="6535"/>
                    </a:lnTo>
                    <a:lnTo>
                      <a:pt x="1120" y="6533"/>
                    </a:lnTo>
                    <a:lnTo>
                      <a:pt x="1159" y="6528"/>
                    </a:lnTo>
                    <a:lnTo>
                      <a:pt x="1200" y="6522"/>
                    </a:lnTo>
                    <a:lnTo>
                      <a:pt x="1238" y="6513"/>
                    </a:lnTo>
                    <a:lnTo>
                      <a:pt x="1276" y="6504"/>
                    </a:lnTo>
                    <a:lnTo>
                      <a:pt x="1314" y="6492"/>
                    </a:lnTo>
                    <a:lnTo>
                      <a:pt x="1350" y="6480"/>
                    </a:lnTo>
                    <a:lnTo>
                      <a:pt x="1385" y="6465"/>
                    </a:lnTo>
                    <a:lnTo>
                      <a:pt x="1420" y="6448"/>
                    </a:lnTo>
                    <a:lnTo>
                      <a:pt x="1454" y="6431"/>
                    </a:lnTo>
                    <a:lnTo>
                      <a:pt x="1486" y="6412"/>
                    </a:lnTo>
                    <a:lnTo>
                      <a:pt x="1517" y="6391"/>
                    </a:lnTo>
                    <a:lnTo>
                      <a:pt x="1548" y="6370"/>
                    </a:lnTo>
                    <a:lnTo>
                      <a:pt x="1577" y="6347"/>
                    </a:lnTo>
                    <a:lnTo>
                      <a:pt x="1605" y="6323"/>
                    </a:lnTo>
                    <a:lnTo>
                      <a:pt x="1631" y="6298"/>
                    </a:lnTo>
                    <a:lnTo>
                      <a:pt x="1657" y="6272"/>
                    </a:lnTo>
                    <a:lnTo>
                      <a:pt x="1680" y="6244"/>
                    </a:lnTo>
                    <a:lnTo>
                      <a:pt x="1703" y="6215"/>
                    </a:lnTo>
                    <a:lnTo>
                      <a:pt x="1723" y="6186"/>
                    </a:lnTo>
                    <a:lnTo>
                      <a:pt x="1742" y="6155"/>
                    </a:lnTo>
                    <a:lnTo>
                      <a:pt x="1760" y="6124"/>
                    </a:lnTo>
                    <a:lnTo>
                      <a:pt x="1777" y="6091"/>
                    </a:lnTo>
                    <a:lnTo>
                      <a:pt x="1790" y="6059"/>
                    </a:lnTo>
                    <a:lnTo>
                      <a:pt x="1803" y="6024"/>
                    </a:lnTo>
                    <a:lnTo>
                      <a:pt x="1813" y="5990"/>
                    </a:lnTo>
                    <a:lnTo>
                      <a:pt x="1823" y="5955"/>
                    </a:lnTo>
                    <a:lnTo>
                      <a:pt x="1830" y="5919"/>
                    </a:lnTo>
                    <a:lnTo>
                      <a:pt x="1835" y="5883"/>
                    </a:lnTo>
                    <a:lnTo>
                      <a:pt x="1838" y="5846"/>
                    </a:lnTo>
                    <a:lnTo>
                      <a:pt x="1839" y="5808"/>
                    </a:lnTo>
                    <a:lnTo>
                      <a:pt x="1839" y="728"/>
                    </a:lnTo>
                    <a:lnTo>
                      <a:pt x="1838" y="690"/>
                    </a:lnTo>
                    <a:lnTo>
                      <a:pt x="1835" y="653"/>
                    </a:lnTo>
                    <a:lnTo>
                      <a:pt x="1830" y="617"/>
                    </a:lnTo>
                    <a:lnTo>
                      <a:pt x="1823" y="581"/>
                    </a:lnTo>
                    <a:lnTo>
                      <a:pt x="1813" y="546"/>
                    </a:lnTo>
                    <a:lnTo>
                      <a:pt x="1803" y="512"/>
                    </a:lnTo>
                    <a:lnTo>
                      <a:pt x="1790" y="477"/>
                    </a:lnTo>
                    <a:lnTo>
                      <a:pt x="1777" y="445"/>
                    </a:lnTo>
                    <a:lnTo>
                      <a:pt x="1760" y="412"/>
                    </a:lnTo>
                    <a:lnTo>
                      <a:pt x="1742" y="381"/>
                    </a:lnTo>
                    <a:lnTo>
                      <a:pt x="1723" y="350"/>
                    </a:lnTo>
                    <a:lnTo>
                      <a:pt x="1703" y="321"/>
                    </a:lnTo>
                    <a:lnTo>
                      <a:pt x="1680" y="293"/>
                    </a:lnTo>
                    <a:lnTo>
                      <a:pt x="1657" y="264"/>
                    </a:lnTo>
                    <a:lnTo>
                      <a:pt x="1631" y="238"/>
                    </a:lnTo>
                    <a:lnTo>
                      <a:pt x="1605" y="213"/>
                    </a:lnTo>
                    <a:lnTo>
                      <a:pt x="1577" y="189"/>
                    </a:lnTo>
                    <a:lnTo>
                      <a:pt x="1548" y="166"/>
                    </a:lnTo>
                    <a:lnTo>
                      <a:pt x="1517" y="145"/>
                    </a:lnTo>
                    <a:lnTo>
                      <a:pt x="1486" y="124"/>
                    </a:lnTo>
                    <a:lnTo>
                      <a:pt x="1454" y="105"/>
                    </a:lnTo>
                    <a:lnTo>
                      <a:pt x="1420" y="88"/>
                    </a:lnTo>
                    <a:lnTo>
                      <a:pt x="1385" y="71"/>
                    </a:lnTo>
                    <a:lnTo>
                      <a:pt x="1350" y="56"/>
                    </a:lnTo>
                    <a:lnTo>
                      <a:pt x="1314" y="44"/>
                    </a:lnTo>
                    <a:lnTo>
                      <a:pt x="1276" y="32"/>
                    </a:lnTo>
                    <a:lnTo>
                      <a:pt x="1238" y="23"/>
                    </a:lnTo>
                    <a:lnTo>
                      <a:pt x="1200" y="14"/>
                    </a:lnTo>
                    <a:lnTo>
                      <a:pt x="1159" y="8"/>
                    </a:lnTo>
                    <a:lnTo>
                      <a:pt x="1120" y="3"/>
                    </a:lnTo>
                    <a:lnTo>
                      <a:pt x="1079" y="1"/>
                    </a:lnTo>
                    <a:lnTo>
                      <a:pt x="1038" y="0"/>
                    </a:lnTo>
                    <a:close/>
                  </a:path>
                </a:pathLst>
              </a:custGeom>
              <a:solidFill>
                <a:srgbClr val="9945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38" name="Rectangle 13"/>
              <p:cNvSpPr>
                <a:spLocks noChangeArrowheads="1"/>
              </p:cNvSpPr>
              <p:nvPr/>
            </p:nvSpPr>
            <p:spPr bwMode="auto">
              <a:xfrm>
                <a:off x="3989388" y="3786188"/>
                <a:ext cx="684213" cy="2074863"/>
              </a:xfrm>
              <a:prstGeom prst="rect">
                <a:avLst/>
              </a:prstGeom>
              <a:solidFill>
                <a:srgbClr val="59B4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39" name="Rectangle 14"/>
              <p:cNvSpPr>
                <a:spLocks noChangeArrowheads="1"/>
              </p:cNvSpPr>
              <p:nvPr/>
            </p:nvSpPr>
            <p:spPr bwMode="auto">
              <a:xfrm>
                <a:off x="3333751" y="3786188"/>
                <a:ext cx="655638" cy="2074863"/>
              </a:xfrm>
              <a:prstGeom prst="rect">
                <a:avLst/>
              </a:prstGeom>
              <a:solidFill>
                <a:srgbClr val="5B2C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40" name="Freeform 15"/>
              <p:cNvSpPr>
                <a:spLocks/>
              </p:cNvSpPr>
              <p:nvPr/>
            </p:nvSpPr>
            <p:spPr bwMode="auto">
              <a:xfrm>
                <a:off x="2676526" y="3786188"/>
                <a:ext cx="657225" cy="2074863"/>
              </a:xfrm>
              <a:custGeom>
                <a:avLst/>
                <a:gdLst>
                  <a:gd name="T0" fmla="*/ 2147483647 w 1659"/>
                  <a:gd name="T1" fmla="*/ 31945780 h 6536"/>
                  <a:gd name="T2" fmla="*/ 2147483647 w 1659"/>
                  <a:gd name="T3" fmla="*/ 255969718 h 6536"/>
                  <a:gd name="T4" fmla="*/ 2147483647 w 1659"/>
                  <a:gd name="T5" fmla="*/ 735761247 h 6536"/>
                  <a:gd name="T6" fmla="*/ 2147483647 w 1659"/>
                  <a:gd name="T7" fmla="*/ 1407630955 h 6536"/>
                  <a:gd name="T8" fmla="*/ 2147483647 w 1659"/>
                  <a:gd name="T9" fmla="*/ 2147483647 h 6536"/>
                  <a:gd name="T10" fmla="*/ 2147483647 w 1659"/>
                  <a:gd name="T11" fmla="*/ 2147483647 h 6536"/>
                  <a:gd name="T12" fmla="*/ 2147483647 w 1659"/>
                  <a:gd name="T13" fmla="*/ 2147483647 h 6536"/>
                  <a:gd name="T14" fmla="*/ 2147483647 w 1659"/>
                  <a:gd name="T15" fmla="*/ 2147483647 h 6536"/>
                  <a:gd name="T16" fmla="*/ 2147483647 w 1659"/>
                  <a:gd name="T17" fmla="*/ 2147483647 h 6536"/>
                  <a:gd name="T18" fmla="*/ 2147483647 w 1659"/>
                  <a:gd name="T19" fmla="*/ 2147483647 h 6536"/>
                  <a:gd name="T20" fmla="*/ 2147483647 w 1659"/>
                  <a:gd name="T21" fmla="*/ 2147483647 h 6536"/>
                  <a:gd name="T22" fmla="*/ 2147483647 w 1659"/>
                  <a:gd name="T23" fmla="*/ 2147483647 h 6536"/>
                  <a:gd name="T24" fmla="*/ 2147483647 w 1659"/>
                  <a:gd name="T25" fmla="*/ 2147483647 h 6536"/>
                  <a:gd name="T26" fmla="*/ 1554339837 w 1659"/>
                  <a:gd name="T27" fmla="*/ 2147483647 h 6536"/>
                  <a:gd name="T28" fmla="*/ 559493418 w 1659"/>
                  <a:gd name="T29" fmla="*/ 2147483647 h 6536"/>
                  <a:gd name="T30" fmla="*/ 62148375 w 1659"/>
                  <a:gd name="T31" fmla="*/ 2147483647 h 6536"/>
                  <a:gd name="T32" fmla="*/ 0 w 1659"/>
                  <a:gd name="T33" fmla="*/ 2147483647 h 6536"/>
                  <a:gd name="T34" fmla="*/ 248750775 w 1659"/>
                  <a:gd name="T35" fmla="*/ 2147483647 h 6536"/>
                  <a:gd name="T36" fmla="*/ 994846221 w 1659"/>
                  <a:gd name="T37" fmla="*/ 2147483647 h 6536"/>
                  <a:gd name="T38" fmla="*/ 2147483647 w 1659"/>
                  <a:gd name="T39" fmla="*/ 2147483647 h 6536"/>
                  <a:gd name="T40" fmla="*/ 2147483647 w 1659"/>
                  <a:gd name="T41" fmla="*/ 2147483647 h 6536"/>
                  <a:gd name="T42" fmla="*/ 2147483647 w 1659"/>
                  <a:gd name="T43" fmla="*/ 2147483647 h 6536"/>
                  <a:gd name="T44" fmla="*/ 2147483647 w 1659"/>
                  <a:gd name="T45" fmla="*/ 2147483647 h 6536"/>
                  <a:gd name="T46" fmla="*/ 2147483647 w 1659"/>
                  <a:gd name="T47" fmla="*/ 2147483647 h 6536"/>
                  <a:gd name="T48" fmla="*/ 2147483647 w 1659"/>
                  <a:gd name="T49" fmla="*/ 2147483647 h 6536"/>
                  <a:gd name="T50" fmla="*/ 2147483647 w 1659"/>
                  <a:gd name="T51" fmla="*/ 2147483647 h 6536"/>
                  <a:gd name="T52" fmla="*/ 2147483647 w 1659"/>
                  <a:gd name="T53" fmla="*/ 2147483647 h 6536"/>
                  <a:gd name="T54" fmla="*/ 2147483647 w 1659"/>
                  <a:gd name="T55" fmla="*/ 2147483647 h 6536"/>
                  <a:gd name="T56" fmla="*/ 2147483647 w 1659"/>
                  <a:gd name="T57" fmla="*/ 2147483647 h 6536"/>
                  <a:gd name="T58" fmla="*/ 2147483647 w 1659"/>
                  <a:gd name="T59" fmla="*/ 2147483647 h 6536"/>
                  <a:gd name="T60" fmla="*/ 2147483647 w 1659"/>
                  <a:gd name="T61" fmla="*/ 2147483647 h 6536"/>
                  <a:gd name="T62" fmla="*/ 2147483647 w 1659"/>
                  <a:gd name="T63" fmla="*/ 2147483647 h 6536"/>
                  <a:gd name="T64" fmla="*/ 2147483647 w 1659"/>
                  <a:gd name="T65" fmla="*/ 2147483647 h 6536"/>
                  <a:gd name="T66" fmla="*/ 2147483647 w 1659"/>
                  <a:gd name="T67" fmla="*/ 0 h 6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59"/>
                  <a:gd name="T103" fmla="*/ 0 h 6536"/>
                  <a:gd name="T104" fmla="*/ 1659 w 1659"/>
                  <a:gd name="T105" fmla="*/ 6536 h 6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59" h="6536">
                    <a:moveTo>
                      <a:pt x="800" y="0"/>
                    </a:moveTo>
                    <a:lnTo>
                      <a:pt x="760" y="1"/>
                    </a:lnTo>
                    <a:lnTo>
                      <a:pt x="718" y="3"/>
                    </a:lnTo>
                    <a:lnTo>
                      <a:pt x="679" y="8"/>
                    </a:lnTo>
                    <a:lnTo>
                      <a:pt x="639" y="14"/>
                    </a:lnTo>
                    <a:lnTo>
                      <a:pt x="601" y="23"/>
                    </a:lnTo>
                    <a:lnTo>
                      <a:pt x="563" y="32"/>
                    </a:lnTo>
                    <a:lnTo>
                      <a:pt x="526" y="44"/>
                    </a:lnTo>
                    <a:lnTo>
                      <a:pt x="489" y="56"/>
                    </a:lnTo>
                    <a:lnTo>
                      <a:pt x="453" y="71"/>
                    </a:lnTo>
                    <a:lnTo>
                      <a:pt x="418" y="88"/>
                    </a:lnTo>
                    <a:lnTo>
                      <a:pt x="385" y="105"/>
                    </a:lnTo>
                    <a:lnTo>
                      <a:pt x="353" y="124"/>
                    </a:lnTo>
                    <a:lnTo>
                      <a:pt x="322" y="145"/>
                    </a:lnTo>
                    <a:lnTo>
                      <a:pt x="292" y="166"/>
                    </a:lnTo>
                    <a:lnTo>
                      <a:pt x="263" y="189"/>
                    </a:lnTo>
                    <a:lnTo>
                      <a:pt x="234" y="213"/>
                    </a:lnTo>
                    <a:lnTo>
                      <a:pt x="207" y="238"/>
                    </a:lnTo>
                    <a:lnTo>
                      <a:pt x="183" y="264"/>
                    </a:lnTo>
                    <a:lnTo>
                      <a:pt x="159" y="293"/>
                    </a:lnTo>
                    <a:lnTo>
                      <a:pt x="137" y="321"/>
                    </a:lnTo>
                    <a:lnTo>
                      <a:pt x="116" y="350"/>
                    </a:lnTo>
                    <a:lnTo>
                      <a:pt x="97" y="381"/>
                    </a:lnTo>
                    <a:lnTo>
                      <a:pt x="79" y="412"/>
                    </a:lnTo>
                    <a:lnTo>
                      <a:pt x="63" y="445"/>
                    </a:lnTo>
                    <a:lnTo>
                      <a:pt x="48" y="477"/>
                    </a:lnTo>
                    <a:lnTo>
                      <a:pt x="35" y="512"/>
                    </a:lnTo>
                    <a:lnTo>
                      <a:pt x="25" y="546"/>
                    </a:lnTo>
                    <a:lnTo>
                      <a:pt x="16" y="581"/>
                    </a:lnTo>
                    <a:lnTo>
                      <a:pt x="9" y="617"/>
                    </a:lnTo>
                    <a:lnTo>
                      <a:pt x="4" y="653"/>
                    </a:lnTo>
                    <a:lnTo>
                      <a:pt x="1" y="690"/>
                    </a:lnTo>
                    <a:lnTo>
                      <a:pt x="0" y="728"/>
                    </a:lnTo>
                    <a:lnTo>
                      <a:pt x="0" y="5808"/>
                    </a:lnTo>
                    <a:lnTo>
                      <a:pt x="1" y="5846"/>
                    </a:lnTo>
                    <a:lnTo>
                      <a:pt x="4" y="5883"/>
                    </a:lnTo>
                    <a:lnTo>
                      <a:pt x="9" y="5919"/>
                    </a:lnTo>
                    <a:lnTo>
                      <a:pt x="16" y="5955"/>
                    </a:lnTo>
                    <a:lnTo>
                      <a:pt x="25" y="5990"/>
                    </a:lnTo>
                    <a:lnTo>
                      <a:pt x="35" y="6024"/>
                    </a:lnTo>
                    <a:lnTo>
                      <a:pt x="48" y="6059"/>
                    </a:lnTo>
                    <a:lnTo>
                      <a:pt x="63" y="6091"/>
                    </a:lnTo>
                    <a:lnTo>
                      <a:pt x="79" y="6124"/>
                    </a:lnTo>
                    <a:lnTo>
                      <a:pt x="97" y="6155"/>
                    </a:lnTo>
                    <a:lnTo>
                      <a:pt x="116" y="6186"/>
                    </a:lnTo>
                    <a:lnTo>
                      <a:pt x="137" y="6215"/>
                    </a:lnTo>
                    <a:lnTo>
                      <a:pt x="159" y="6244"/>
                    </a:lnTo>
                    <a:lnTo>
                      <a:pt x="183" y="6272"/>
                    </a:lnTo>
                    <a:lnTo>
                      <a:pt x="207" y="6298"/>
                    </a:lnTo>
                    <a:lnTo>
                      <a:pt x="234" y="6323"/>
                    </a:lnTo>
                    <a:lnTo>
                      <a:pt x="263" y="6347"/>
                    </a:lnTo>
                    <a:lnTo>
                      <a:pt x="292" y="6370"/>
                    </a:lnTo>
                    <a:lnTo>
                      <a:pt x="322" y="6391"/>
                    </a:lnTo>
                    <a:lnTo>
                      <a:pt x="353" y="6412"/>
                    </a:lnTo>
                    <a:lnTo>
                      <a:pt x="385" y="6431"/>
                    </a:lnTo>
                    <a:lnTo>
                      <a:pt x="418" y="6448"/>
                    </a:lnTo>
                    <a:lnTo>
                      <a:pt x="453" y="6465"/>
                    </a:lnTo>
                    <a:lnTo>
                      <a:pt x="489" y="6480"/>
                    </a:lnTo>
                    <a:lnTo>
                      <a:pt x="526" y="6492"/>
                    </a:lnTo>
                    <a:lnTo>
                      <a:pt x="563" y="6504"/>
                    </a:lnTo>
                    <a:lnTo>
                      <a:pt x="601" y="6513"/>
                    </a:lnTo>
                    <a:lnTo>
                      <a:pt x="639" y="6522"/>
                    </a:lnTo>
                    <a:lnTo>
                      <a:pt x="679" y="6528"/>
                    </a:lnTo>
                    <a:lnTo>
                      <a:pt x="718" y="6533"/>
                    </a:lnTo>
                    <a:lnTo>
                      <a:pt x="760" y="6535"/>
                    </a:lnTo>
                    <a:lnTo>
                      <a:pt x="800" y="6536"/>
                    </a:lnTo>
                    <a:lnTo>
                      <a:pt x="1659" y="6536"/>
                    </a:lnTo>
                    <a:lnTo>
                      <a:pt x="1659" y="0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E0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41" name="Rectangle 16"/>
              <p:cNvSpPr>
                <a:spLocks noChangeArrowheads="1"/>
              </p:cNvSpPr>
              <p:nvPr/>
            </p:nvSpPr>
            <p:spPr bwMode="auto">
              <a:xfrm>
                <a:off x="4673601" y="3903663"/>
                <a:ext cx="715963" cy="328613"/>
              </a:xfrm>
              <a:prstGeom prst="rect">
                <a:avLst/>
              </a:prstGeom>
              <a:solidFill>
                <a:srgbClr val="E979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42" name="Rectangle 17"/>
              <p:cNvSpPr>
                <a:spLocks noChangeArrowheads="1"/>
              </p:cNvSpPr>
              <p:nvPr/>
            </p:nvSpPr>
            <p:spPr bwMode="auto">
              <a:xfrm>
                <a:off x="5389563" y="3903663"/>
                <a:ext cx="654050" cy="328613"/>
              </a:xfrm>
              <a:prstGeom prst="rect">
                <a:avLst/>
              </a:prstGeom>
              <a:solidFill>
                <a:srgbClr val="5791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43" name="Freeform 18"/>
              <p:cNvSpPr>
                <a:spLocks/>
              </p:cNvSpPr>
              <p:nvPr/>
            </p:nvSpPr>
            <p:spPr bwMode="auto">
              <a:xfrm>
                <a:off x="6043613" y="3903663"/>
                <a:ext cx="617538" cy="328613"/>
              </a:xfrm>
              <a:custGeom>
                <a:avLst/>
                <a:gdLst>
                  <a:gd name="T0" fmla="*/ 2147483647 w 1555"/>
                  <a:gd name="T1" fmla="*/ 2147483647 h 1031"/>
                  <a:gd name="T2" fmla="*/ 2147483647 w 1555"/>
                  <a:gd name="T3" fmla="*/ 2147483647 h 1031"/>
                  <a:gd name="T4" fmla="*/ 2147483647 w 1555"/>
                  <a:gd name="T5" fmla="*/ 2147483647 h 1031"/>
                  <a:gd name="T6" fmla="*/ 2147483647 w 1555"/>
                  <a:gd name="T7" fmla="*/ 2147483647 h 1031"/>
                  <a:gd name="T8" fmla="*/ 2147483647 w 1555"/>
                  <a:gd name="T9" fmla="*/ 2147483647 h 1031"/>
                  <a:gd name="T10" fmla="*/ 2147483647 w 1555"/>
                  <a:gd name="T11" fmla="*/ 2147483647 h 1031"/>
                  <a:gd name="T12" fmla="*/ 2147483647 w 1555"/>
                  <a:gd name="T13" fmla="*/ 2147483647 h 1031"/>
                  <a:gd name="T14" fmla="*/ 2147483647 w 1555"/>
                  <a:gd name="T15" fmla="*/ 2147483647 h 1031"/>
                  <a:gd name="T16" fmla="*/ 2147483647 w 1555"/>
                  <a:gd name="T17" fmla="*/ 2147483647 h 1031"/>
                  <a:gd name="T18" fmla="*/ 2147483647 w 1555"/>
                  <a:gd name="T19" fmla="*/ 2147483647 h 1031"/>
                  <a:gd name="T20" fmla="*/ 2147483647 w 1555"/>
                  <a:gd name="T21" fmla="*/ 2147483647 h 1031"/>
                  <a:gd name="T22" fmla="*/ 2147483647 w 1555"/>
                  <a:gd name="T23" fmla="*/ 2147483647 h 1031"/>
                  <a:gd name="T24" fmla="*/ 2147483647 w 1555"/>
                  <a:gd name="T25" fmla="*/ 2147483647 h 1031"/>
                  <a:gd name="T26" fmla="*/ 2147483647 w 1555"/>
                  <a:gd name="T27" fmla="*/ 1975219455 h 1031"/>
                  <a:gd name="T28" fmla="*/ 2147483647 w 1555"/>
                  <a:gd name="T29" fmla="*/ 1295173501 h 1031"/>
                  <a:gd name="T30" fmla="*/ 2147483647 w 1555"/>
                  <a:gd name="T31" fmla="*/ 647637748 h 1031"/>
                  <a:gd name="T32" fmla="*/ 2147483647 w 1555"/>
                  <a:gd name="T33" fmla="*/ 0 h 1031"/>
                  <a:gd name="T34" fmla="*/ 0 w 1555"/>
                  <a:gd name="T35" fmla="*/ 0 h 1031"/>
                  <a:gd name="T36" fmla="*/ 0 w 1555"/>
                  <a:gd name="T37" fmla="*/ 2147483647 h 1031"/>
                  <a:gd name="T38" fmla="*/ 2147483647 w 1555"/>
                  <a:gd name="T39" fmla="*/ 2147483647 h 1031"/>
                  <a:gd name="T40" fmla="*/ 2147483647 w 1555"/>
                  <a:gd name="T41" fmla="*/ 2147483647 h 10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5"/>
                  <a:gd name="T64" fmla="*/ 0 h 1031"/>
                  <a:gd name="T65" fmla="*/ 1555 w 1555"/>
                  <a:gd name="T66" fmla="*/ 1031 h 10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5" h="1031">
                    <a:moveTo>
                      <a:pt x="1555" y="354"/>
                    </a:moveTo>
                    <a:lnTo>
                      <a:pt x="1555" y="330"/>
                    </a:lnTo>
                    <a:lnTo>
                      <a:pt x="1554" y="306"/>
                    </a:lnTo>
                    <a:lnTo>
                      <a:pt x="1553" y="283"/>
                    </a:lnTo>
                    <a:lnTo>
                      <a:pt x="1549" y="260"/>
                    </a:lnTo>
                    <a:lnTo>
                      <a:pt x="1547" y="236"/>
                    </a:lnTo>
                    <a:lnTo>
                      <a:pt x="1542" y="213"/>
                    </a:lnTo>
                    <a:lnTo>
                      <a:pt x="1539" y="190"/>
                    </a:lnTo>
                    <a:lnTo>
                      <a:pt x="1533" y="168"/>
                    </a:lnTo>
                    <a:lnTo>
                      <a:pt x="1527" y="146"/>
                    </a:lnTo>
                    <a:lnTo>
                      <a:pt x="1522" y="124"/>
                    </a:lnTo>
                    <a:lnTo>
                      <a:pt x="1514" y="103"/>
                    </a:lnTo>
                    <a:lnTo>
                      <a:pt x="1507" y="82"/>
                    </a:lnTo>
                    <a:lnTo>
                      <a:pt x="1499" y="61"/>
                    </a:lnTo>
                    <a:lnTo>
                      <a:pt x="1489" y="40"/>
                    </a:lnTo>
                    <a:lnTo>
                      <a:pt x="1480" y="20"/>
                    </a:lnTo>
                    <a:lnTo>
                      <a:pt x="1470" y="0"/>
                    </a:lnTo>
                    <a:lnTo>
                      <a:pt x="0" y="0"/>
                    </a:lnTo>
                    <a:lnTo>
                      <a:pt x="0" y="1031"/>
                    </a:lnTo>
                    <a:lnTo>
                      <a:pt x="1555" y="1031"/>
                    </a:lnTo>
                    <a:lnTo>
                      <a:pt x="1555" y="354"/>
                    </a:lnTo>
                    <a:close/>
                  </a:path>
                </a:pathLst>
              </a:custGeom>
              <a:solidFill>
                <a:srgbClr val="A562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44" name="Rectangle 19"/>
              <p:cNvSpPr>
                <a:spLocks noChangeArrowheads="1"/>
              </p:cNvSpPr>
              <p:nvPr/>
            </p:nvSpPr>
            <p:spPr bwMode="auto">
              <a:xfrm>
                <a:off x="3989388" y="3903663"/>
                <a:ext cx="684213" cy="328613"/>
              </a:xfrm>
              <a:prstGeom prst="rect">
                <a:avLst/>
              </a:prstGeom>
              <a:solidFill>
                <a:srgbClr val="75BF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45" name="Rectangle 20"/>
              <p:cNvSpPr>
                <a:spLocks noChangeArrowheads="1"/>
              </p:cNvSpPr>
              <p:nvPr/>
            </p:nvSpPr>
            <p:spPr bwMode="auto">
              <a:xfrm>
                <a:off x="3333751" y="3903663"/>
                <a:ext cx="655638" cy="328613"/>
              </a:xfrm>
              <a:prstGeom prst="rect">
                <a:avLst/>
              </a:prstGeom>
              <a:solidFill>
                <a:srgbClr val="7350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46" name="Freeform 21"/>
              <p:cNvSpPr>
                <a:spLocks/>
              </p:cNvSpPr>
              <p:nvPr/>
            </p:nvSpPr>
            <p:spPr bwMode="auto">
              <a:xfrm>
                <a:off x="2768601" y="3903663"/>
                <a:ext cx="565150" cy="328613"/>
              </a:xfrm>
              <a:custGeom>
                <a:avLst/>
                <a:gdLst>
                  <a:gd name="T0" fmla="*/ 2147483647 w 1427"/>
                  <a:gd name="T1" fmla="*/ 0 h 1031"/>
                  <a:gd name="T2" fmla="*/ 2147483647 w 1427"/>
                  <a:gd name="T3" fmla="*/ 0 h 1031"/>
                  <a:gd name="T4" fmla="*/ 2147483647 w 1427"/>
                  <a:gd name="T5" fmla="*/ 647637748 h 1031"/>
                  <a:gd name="T6" fmla="*/ 2147483647 w 1427"/>
                  <a:gd name="T7" fmla="*/ 1295173501 h 1031"/>
                  <a:gd name="T8" fmla="*/ 2147483647 w 1427"/>
                  <a:gd name="T9" fmla="*/ 1975219455 h 1031"/>
                  <a:gd name="T10" fmla="*/ 2147483647 w 1427"/>
                  <a:gd name="T11" fmla="*/ 2147483647 h 1031"/>
                  <a:gd name="T12" fmla="*/ 2147483647 w 1427"/>
                  <a:gd name="T13" fmla="*/ 2147483647 h 1031"/>
                  <a:gd name="T14" fmla="*/ 2147483647 w 1427"/>
                  <a:gd name="T15" fmla="*/ 2147483647 h 1031"/>
                  <a:gd name="T16" fmla="*/ 1739288728 w 1427"/>
                  <a:gd name="T17" fmla="*/ 2147483647 h 1031"/>
                  <a:gd name="T18" fmla="*/ 1428729998 w 1427"/>
                  <a:gd name="T19" fmla="*/ 2147483647 h 1031"/>
                  <a:gd name="T20" fmla="*/ 1056059048 w 1427"/>
                  <a:gd name="T21" fmla="*/ 2147483647 h 1031"/>
                  <a:gd name="T22" fmla="*/ 745342496 w 1427"/>
                  <a:gd name="T23" fmla="*/ 2147483647 h 1031"/>
                  <a:gd name="T24" fmla="*/ 559007020 w 1427"/>
                  <a:gd name="T25" fmla="*/ 2147483647 h 1031"/>
                  <a:gd name="T26" fmla="*/ 310559225 w 1427"/>
                  <a:gd name="T27" fmla="*/ 2147483647 h 1031"/>
                  <a:gd name="T28" fmla="*/ 186335525 w 1427"/>
                  <a:gd name="T29" fmla="*/ 2147483647 h 1031"/>
                  <a:gd name="T30" fmla="*/ 62111850 w 1427"/>
                  <a:gd name="T31" fmla="*/ 2147483647 h 1031"/>
                  <a:gd name="T32" fmla="*/ 62111850 w 1427"/>
                  <a:gd name="T33" fmla="*/ 2147483647 h 1031"/>
                  <a:gd name="T34" fmla="*/ 0 w 1427"/>
                  <a:gd name="T35" fmla="*/ 2147483647 h 1031"/>
                  <a:gd name="T36" fmla="*/ 0 w 1427"/>
                  <a:gd name="T37" fmla="*/ 2147483647 h 1031"/>
                  <a:gd name="T38" fmla="*/ 2147483647 w 1427"/>
                  <a:gd name="T39" fmla="*/ 2147483647 h 1031"/>
                  <a:gd name="T40" fmla="*/ 2147483647 w 1427"/>
                  <a:gd name="T41" fmla="*/ 0 h 10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7"/>
                  <a:gd name="T64" fmla="*/ 0 h 1031"/>
                  <a:gd name="T65" fmla="*/ 1427 w 1427"/>
                  <a:gd name="T66" fmla="*/ 1031 h 10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7" h="1031">
                    <a:moveTo>
                      <a:pt x="1427" y="0"/>
                    </a:moveTo>
                    <a:lnTo>
                      <a:pt x="86" y="0"/>
                    </a:lnTo>
                    <a:lnTo>
                      <a:pt x="77" y="20"/>
                    </a:lnTo>
                    <a:lnTo>
                      <a:pt x="66" y="40"/>
                    </a:lnTo>
                    <a:lnTo>
                      <a:pt x="58" y="61"/>
                    </a:lnTo>
                    <a:lnTo>
                      <a:pt x="50" y="82"/>
                    </a:lnTo>
                    <a:lnTo>
                      <a:pt x="42" y="103"/>
                    </a:lnTo>
                    <a:lnTo>
                      <a:pt x="35" y="124"/>
                    </a:lnTo>
                    <a:lnTo>
                      <a:pt x="28" y="146"/>
                    </a:lnTo>
                    <a:lnTo>
                      <a:pt x="23" y="168"/>
                    </a:lnTo>
                    <a:lnTo>
                      <a:pt x="17" y="190"/>
                    </a:lnTo>
                    <a:lnTo>
                      <a:pt x="12" y="213"/>
                    </a:lnTo>
                    <a:lnTo>
                      <a:pt x="9" y="236"/>
                    </a:lnTo>
                    <a:lnTo>
                      <a:pt x="5" y="260"/>
                    </a:lnTo>
                    <a:lnTo>
                      <a:pt x="3" y="283"/>
                    </a:lnTo>
                    <a:lnTo>
                      <a:pt x="1" y="306"/>
                    </a:lnTo>
                    <a:lnTo>
                      <a:pt x="1" y="330"/>
                    </a:lnTo>
                    <a:lnTo>
                      <a:pt x="0" y="354"/>
                    </a:lnTo>
                    <a:lnTo>
                      <a:pt x="0" y="1031"/>
                    </a:lnTo>
                    <a:lnTo>
                      <a:pt x="1427" y="1031"/>
                    </a:lnTo>
                    <a:lnTo>
                      <a:pt x="1427" y="0"/>
                    </a:lnTo>
                    <a:close/>
                  </a:path>
                </a:pathLst>
              </a:custGeom>
              <a:solidFill>
                <a:srgbClr val="E67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47" name="Rectangle 22"/>
              <p:cNvSpPr>
                <a:spLocks noChangeArrowheads="1"/>
              </p:cNvSpPr>
              <p:nvPr/>
            </p:nvSpPr>
            <p:spPr bwMode="auto">
              <a:xfrm>
                <a:off x="4673601" y="5429250"/>
                <a:ext cx="715963" cy="327025"/>
              </a:xfrm>
              <a:prstGeom prst="rect">
                <a:avLst/>
              </a:prstGeom>
              <a:solidFill>
                <a:srgbClr val="E979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48" name="Rectangle 23"/>
              <p:cNvSpPr>
                <a:spLocks noChangeArrowheads="1"/>
              </p:cNvSpPr>
              <p:nvPr/>
            </p:nvSpPr>
            <p:spPr bwMode="auto">
              <a:xfrm>
                <a:off x="5389563" y="5429250"/>
                <a:ext cx="654050" cy="327025"/>
              </a:xfrm>
              <a:prstGeom prst="rect">
                <a:avLst/>
              </a:prstGeom>
              <a:solidFill>
                <a:srgbClr val="5791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49" name="Freeform 24"/>
              <p:cNvSpPr>
                <a:spLocks/>
              </p:cNvSpPr>
              <p:nvPr/>
            </p:nvSpPr>
            <p:spPr bwMode="auto">
              <a:xfrm>
                <a:off x="6043613" y="5429250"/>
                <a:ext cx="617538" cy="327025"/>
              </a:xfrm>
              <a:custGeom>
                <a:avLst/>
                <a:gdLst>
                  <a:gd name="T0" fmla="*/ 2147483647 w 1555"/>
                  <a:gd name="T1" fmla="*/ 2147483647 h 1031"/>
                  <a:gd name="T2" fmla="*/ 2147483647 w 1555"/>
                  <a:gd name="T3" fmla="*/ 2147483647 h 1031"/>
                  <a:gd name="T4" fmla="*/ 2147483647 w 1555"/>
                  <a:gd name="T5" fmla="*/ 2147483647 h 1031"/>
                  <a:gd name="T6" fmla="*/ 2147483647 w 1555"/>
                  <a:gd name="T7" fmla="*/ 2147483647 h 1031"/>
                  <a:gd name="T8" fmla="*/ 2147483647 w 1555"/>
                  <a:gd name="T9" fmla="*/ 2147483647 h 1031"/>
                  <a:gd name="T10" fmla="*/ 2147483647 w 1555"/>
                  <a:gd name="T11" fmla="*/ 2147483647 h 1031"/>
                  <a:gd name="T12" fmla="*/ 2147483647 w 1555"/>
                  <a:gd name="T13" fmla="*/ 2147483647 h 1031"/>
                  <a:gd name="T14" fmla="*/ 2147483647 w 1555"/>
                  <a:gd name="T15" fmla="*/ 2147483647 h 1031"/>
                  <a:gd name="T16" fmla="*/ 2147483647 w 1555"/>
                  <a:gd name="T17" fmla="*/ 2147483647 h 1031"/>
                  <a:gd name="T18" fmla="*/ 2147483647 w 1555"/>
                  <a:gd name="T19" fmla="*/ 2147483647 h 1031"/>
                  <a:gd name="T20" fmla="*/ 2147483647 w 1555"/>
                  <a:gd name="T21" fmla="*/ 2147483647 h 1031"/>
                  <a:gd name="T22" fmla="*/ 2147483647 w 1555"/>
                  <a:gd name="T23" fmla="*/ 2147483647 h 1031"/>
                  <a:gd name="T24" fmla="*/ 2147483647 w 1555"/>
                  <a:gd name="T25" fmla="*/ 2147483647 h 1031"/>
                  <a:gd name="T26" fmla="*/ 2147483647 w 1555"/>
                  <a:gd name="T27" fmla="*/ 2147483647 h 1031"/>
                  <a:gd name="T28" fmla="*/ 2147483647 w 1555"/>
                  <a:gd name="T29" fmla="*/ 2147483647 h 1031"/>
                  <a:gd name="T30" fmla="*/ 2147483647 w 1555"/>
                  <a:gd name="T31" fmla="*/ 2147483647 h 1031"/>
                  <a:gd name="T32" fmla="*/ 2147483647 w 1555"/>
                  <a:gd name="T33" fmla="*/ 2147483647 h 1031"/>
                  <a:gd name="T34" fmla="*/ 0 w 1555"/>
                  <a:gd name="T35" fmla="*/ 2147483647 h 1031"/>
                  <a:gd name="T36" fmla="*/ 0 w 1555"/>
                  <a:gd name="T37" fmla="*/ 0 h 1031"/>
                  <a:gd name="T38" fmla="*/ 2147483647 w 1555"/>
                  <a:gd name="T39" fmla="*/ 0 h 1031"/>
                  <a:gd name="T40" fmla="*/ 2147483647 w 1555"/>
                  <a:gd name="T41" fmla="*/ 2147483647 h 10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5"/>
                  <a:gd name="T64" fmla="*/ 0 h 1031"/>
                  <a:gd name="T65" fmla="*/ 1555 w 1555"/>
                  <a:gd name="T66" fmla="*/ 1031 h 10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5" h="1031">
                    <a:moveTo>
                      <a:pt x="1555" y="677"/>
                    </a:moveTo>
                    <a:lnTo>
                      <a:pt x="1555" y="701"/>
                    </a:lnTo>
                    <a:lnTo>
                      <a:pt x="1554" y="725"/>
                    </a:lnTo>
                    <a:lnTo>
                      <a:pt x="1553" y="749"/>
                    </a:lnTo>
                    <a:lnTo>
                      <a:pt x="1549" y="773"/>
                    </a:lnTo>
                    <a:lnTo>
                      <a:pt x="1547" y="796"/>
                    </a:lnTo>
                    <a:lnTo>
                      <a:pt x="1542" y="818"/>
                    </a:lnTo>
                    <a:lnTo>
                      <a:pt x="1539" y="841"/>
                    </a:lnTo>
                    <a:lnTo>
                      <a:pt x="1533" y="863"/>
                    </a:lnTo>
                    <a:lnTo>
                      <a:pt x="1527" y="885"/>
                    </a:lnTo>
                    <a:lnTo>
                      <a:pt x="1522" y="907"/>
                    </a:lnTo>
                    <a:lnTo>
                      <a:pt x="1514" y="929"/>
                    </a:lnTo>
                    <a:lnTo>
                      <a:pt x="1507" y="950"/>
                    </a:lnTo>
                    <a:lnTo>
                      <a:pt x="1499" y="971"/>
                    </a:lnTo>
                    <a:lnTo>
                      <a:pt x="1489" y="991"/>
                    </a:lnTo>
                    <a:lnTo>
                      <a:pt x="1480" y="1012"/>
                    </a:lnTo>
                    <a:lnTo>
                      <a:pt x="1470" y="1031"/>
                    </a:lnTo>
                    <a:lnTo>
                      <a:pt x="0" y="1031"/>
                    </a:lnTo>
                    <a:lnTo>
                      <a:pt x="0" y="0"/>
                    </a:lnTo>
                    <a:lnTo>
                      <a:pt x="1555" y="0"/>
                    </a:lnTo>
                    <a:lnTo>
                      <a:pt x="1555" y="677"/>
                    </a:lnTo>
                    <a:close/>
                  </a:path>
                </a:pathLst>
              </a:custGeom>
              <a:solidFill>
                <a:srgbClr val="A562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50" name="Rectangle 25"/>
              <p:cNvSpPr>
                <a:spLocks noChangeArrowheads="1"/>
              </p:cNvSpPr>
              <p:nvPr/>
            </p:nvSpPr>
            <p:spPr bwMode="auto">
              <a:xfrm>
                <a:off x="3989388" y="5429250"/>
                <a:ext cx="684213" cy="327025"/>
              </a:xfrm>
              <a:prstGeom prst="rect">
                <a:avLst/>
              </a:prstGeom>
              <a:solidFill>
                <a:srgbClr val="75BF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51" name="Rectangle 26"/>
              <p:cNvSpPr>
                <a:spLocks noChangeArrowheads="1"/>
              </p:cNvSpPr>
              <p:nvPr/>
            </p:nvSpPr>
            <p:spPr bwMode="auto">
              <a:xfrm>
                <a:off x="3333751" y="5429250"/>
                <a:ext cx="655638" cy="327025"/>
              </a:xfrm>
              <a:prstGeom prst="rect">
                <a:avLst/>
              </a:prstGeom>
              <a:solidFill>
                <a:srgbClr val="7350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52" name="Freeform 27"/>
              <p:cNvSpPr>
                <a:spLocks/>
              </p:cNvSpPr>
              <p:nvPr/>
            </p:nvSpPr>
            <p:spPr bwMode="auto">
              <a:xfrm>
                <a:off x="2768601" y="5429250"/>
                <a:ext cx="565150" cy="327025"/>
              </a:xfrm>
              <a:custGeom>
                <a:avLst/>
                <a:gdLst>
                  <a:gd name="T0" fmla="*/ 2147483647 w 1427"/>
                  <a:gd name="T1" fmla="*/ 2147483647 h 1031"/>
                  <a:gd name="T2" fmla="*/ 2147483647 w 1427"/>
                  <a:gd name="T3" fmla="*/ 2147483647 h 1031"/>
                  <a:gd name="T4" fmla="*/ 2147483647 w 1427"/>
                  <a:gd name="T5" fmla="*/ 2147483647 h 1031"/>
                  <a:gd name="T6" fmla="*/ 2147483647 w 1427"/>
                  <a:gd name="T7" fmla="*/ 2147483647 h 1031"/>
                  <a:gd name="T8" fmla="*/ 2147483647 w 1427"/>
                  <a:gd name="T9" fmla="*/ 2147483647 h 1031"/>
                  <a:gd name="T10" fmla="*/ 2147483647 w 1427"/>
                  <a:gd name="T11" fmla="*/ 2147483647 h 1031"/>
                  <a:gd name="T12" fmla="*/ 2147483647 w 1427"/>
                  <a:gd name="T13" fmla="*/ 2147483647 h 1031"/>
                  <a:gd name="T14" fmla="*/ 2147483647 w 1427"/>
                  <a:gd name="T15" fmla="*/ 2147483647 h 1031"/>
                  <a:gd name="T16" fmla="*/ 1739288728 w 1427"/>
                  <a:gd name="T17" fmla="*/ 2147483647 h 1031"/>
                  <a:gd name="T18" fmla="*/ 1428729998 w 1427"/>
                  <a:gd name="T19" fmla="*/ 2147483647 h 1031"/>
                  <a:gd name="T20" fmla="*/ 1056059048 w 1427"/>
                  <a:gd name="T21" fmla="*/ 2147483647 h 1031"/>
                  <a:gd name="T22" fmla="*/ 745342496 w 1427"/>
                  <a:gd name="T23" fmla="*/ 2147483647 h 1031"/>
                  <a:gd name="T24" fmla="*/ 559007020 w 1427"/>
                  <a:gd name="T25" fmla="*/ 2147483647 h 1031"/>
                  <a:gd name="T26" fmla="*/ 310559225 w 1427"/>
                  <a:gd name="T27" fmla="*/ 2147483647 h 1031"/>
                  <a:gd name="T28" fmla="*/ 186335525 w 1427"/>
                  <a:gd name="T29" fmla="*/ 2147483647 h 1031"/>
                  <a:gd name="T30" fmla="*/ 62111850 w 1427"/>
                  <a:gd name="T31" fmla="*/ 2147483647 h 1031"/>
                  <a:gd name="T32" fmla="*/ 62111850 w 1427"/>
                  <a:gd name="T33" fmla="*/ 2147483647 h 1031"/>
                  <a:gd name="T34" fmla="*/ 0 w 1427"/>
                  <a:gd name="T35" fmla="*/ 2147483647 h 1031"/>
                  <a:gd name="T36" fmla="*/ 0 w 1427"/>
                  <a:gd name="T37" fmla="*/ 0 h 1031"/>
                  <a:gd name="T38" fmla="*/ 2147483647 w 1427"/>
                  <a:gd name="T39" fmla="*/ 0 h 1031"/>
                  <a:gd name="T40" fmla="*/ 2147483647 w 1427"/>
                  <a:gd name="T41" fmla="*/ 2147483647 h 10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7"/>
                  <a:gd name="T64" fmla="*/ 0 h 1031"/>
                  <a:gd name="T65" fmla="*/ 1427 w 1427"/>
                  <a:gd name="T66" fmla="*/ 1031 h 10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7" h="1031">
                    <a:moveTo>
                      <a:pt x="1427" y="1031"/>
                    </a:moveTo>
                    <a:lnTo>
                      <a:pt x="86" y="1031"/>
                    </a:lnTo>
                    <a:lnTo>
                      <a:pt x="77" y="1012"/>
                    </a:lnTo>
                    <a:lnTo>
                      <a:pt x="66" y="991"/>
                    </a:lnTo>
                    <a:lnTo>
                      <a:pt x="58" y="971"/>
                    </a:lnTo>
                    <a:lnTo>
                      <a:pt x="50" y="950"/>
                    </a:lnTo>
                    <a:lnTo>
                      <a:pt x="42" y="929"/>
                    </a:lnTo>
                    <a:lnTo>
                      <a:pt x="35" y="907"/>
                    </a:lnTo>
                    <a:lnTo>
                      <a:pt x="28" y="885"/>
                    </a:lnTo>
                    <a:lnTo>
                      <a:pt x="23" y="863"/>
                    </a:lnTo>
                    <a:lnTo>
                      <a:pt x="17" y="841"/>
                    </a:lnTo>
                    <a:lnTo>
                      <a:pt x="12" y="818"/>
                    </a:lnTo>
                    <a:lnTo>
                      <a:pt x="9" y="796"/>
                    </a:lnTo>
                    <a:lnTo>
                      <a:pt x="5" y="773"/>
                    </a:lnTo>
                    <a:lnTo>
                      <a:pt x="3" y="749"/>
                    </a:lnTo>
                    <a:lnTo>
                      <a:pt x="1" y="725"/>
                    </a:lnTo>
                    <a:lnTo>
                      <a:pt x="1" y="701"/>
                    </a:lnTo>
                    <a:lnTo>
                      <a:pt x="0" y="677"/>
                    </a:lnTo>
                    <a:lnTo>
                      <a:pt x="0" y="0"/>
                    </a:lnTo>
                    <a:lnTo>
                      <a:pt x="1427" y="0"/>
                    </a:lnTo>
                    <a:lnTo>
                      <a:pt x="1427" y="1031"/>
                    </a:lnTo>
                    <a:close/>
                  </a:path>
                </a:pathLst>
              </a:custGeom>
              <a:solidFill>
                <a:srgbClr val="E67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53" name="Freeform 28"/>
              <p:cNvSpPr>
                <a:spLocks/>
              </p:cNvSpPr>
              <p:nvPr/>
            </p:nvSpPr>
            <p:spPr bwMode="auto">
              <a:xfrm>
                <a:off x="2524126" y="3673475"/>
                <a:ext cx="511175" cy="792163"/>
              </a:xfrm>
              <a:custGeom>
                <a:avLst/>
                <a:gdLst>
                  <a:gd name="T0" fmla="*/ 2147483647 w 1287"/>
                  <a:gd name="T1" fmla="*/ 576108492 h 2495"/>
                  <a:gd name="T2" fmla="*/ 2147483647 w 1287"/>
                  <a:gd name="T3" fmla="*/ 672176554 h 2495"/>
                  <a:gd name="T4" fmla="*/ 2147483647 w 1287"/>
                  <a:gd name="T5" fmla="*/ 1056248776 h 2495"/>
                  <a:gd name="T6" fmla="*/ 2147483647 w 1287"/>
                  <a:gd name="T7" fmla="*/ 1760381077 h 2495"/>
                  <a:gd name="T8" fmla="*/ 2147483647 w 1287"/>
                  <a:gd name="T9" fmla="*/ 2147483647 h 2495"/>
                  <a:gd name="T10" fmla="*/ 2147483647 w 1287"/>
                  <a:gd name="T11" fmla="*/ 2147483647 h 2495"/>
                  <a:gd name="T12" fmla="*/ 2147483647 w 1287"/>
                  <a:gd name="T13" fmla="*/ 2147483647 h 2495"/>
                  <a:gd name="T14" fmla="*/ 2147483647 w 1287"/>
                  <a:gd name="T15" fmla="*/ 2147483647 h 2495"/>
                  <a:gd name="T16" fmla="*/ 2147483647 w 1287"/>
                  <a:gd name="T17" fmla="*/ 2147483647 h 2495"/>
                  <a:gd name="T18" fmla="*/ 2147483647 w 1287"/>
                  <a:gd name="T19" fmla="*/ 2147483647 h 2495"/>
                  <a:gd name="T20" fmla="*/ 1065159211 w 1287"/>
                  <a:gd name="T21" fmla="*/ 2147483647 h 2495"/>
                  <a:gd name="T22" fmla="*/ 313300608 w 1287"/>
                  <a:gd name="T23" fmla="*/ 2147483647 h 2495"/>
                  <a:gd name="T24" fmla="*/ 0 w 1287"/>
                  <a:gd name="T25" fmla="*/ 2147483647 h 2495"/>
                  <a:gd name="T26" fmla="*/ 313300608 w 1287"/>
                  <a:gd name="T27" fmla="*/ 2147483647 h 2495"/>
                  <a:gd name="T28" fmla="*/ 1566502938 w 1287"/>
                  <a:gd name="T29" fmla="*/ 2147483647 h 2495"/>
                  <a:gd name="T30" fmla="*/ 2147483647 w 1287"/>
                  <a:gd name="T31" fmla="*/ 2147483647 h 2495"/>
                  <a:gd name="T32" fmla="*/ 2147483647 w 1287"/>
                  <a:gd name="T33" fmla="*/ 2147483647 h 2495"/>
                  <a:gd name="T34" fmla="*/ 2147483647 w 1287"/>
                  <a:gd name="T35" fmla="*/ 2147483647 h 2495"/>
                  <a:gd name="T36" fmla="*/ 2147483647 w 1287"/>
                  <a:gd name="T37" fmla="*/ 2147483647 h 2495"/>
                  <a:gd name="T38" fmla="*/ 2147483647 w 1287"/>
                  <a:gd name="T39" fmla="*/ 2147483647 h 2495"/>
                  <a:gd name="T40" fmla="*/ 2147483647 w 1287"/>
                  <a:gd name="T41" fmla="*/ 2147483647 h 2495"/>
                  <a:gd name="T42" fmla="*/ 2147483647 w 1287"/>
                  <a:gd name="T43" fmla="*/ 2147483647 h 2495"/>
                  <a:gd name="T44" fmla="*/ 2147483647 w 1287"/>
                  <a:gd name="T45" fmla="*/ 2147483647 h 2495"/>
                  <a:gd name="T46" fmla="*/ 2147483647 w 1287"/>
                  <a:gd name="T47" fmla="*/ 2147483647 h 2495"/>
                  <a:gd name="T48" fmla="*/ 2147483647 w 1287"/>
                  <a:gd name="T49" fmla="*/ 2147483647 h 2495"/>
                  <a:gd name="T50" fmla="*/ 2147483647 w 1287"/>
                  <a:gd name="T51" fmla="*/ 2147483647 h 2495"/>
                  <a:gd name="T52" fmla="*/ 2147483647 w 1287"/>
                  <a:gd name="T53" fmla="*/ 2147483647 h 2495"/>
                  <a:gd name="T54" fmla="*/ 2147483647 w 1287"/>
                  <a:gd name="T55" fmla="*/ 2147483647 h 2495"/>
                  <a:gd name="T56" fmla="*/ 2147483647 w 1287"/>
                  <a:gd name="T57" fmla="*/ 2147483647 h 2495"/>
                  <a:gd name="T58" fmla="*/ 2147483647 w 1287"/>
                  <a:gd name="T59" fmla="*/ 2147483647 h 2495"/>
                  <a:gd name="T60" fmla="*/ 2147483647 w 1287"/>
                  <a:gd name="T61" fmla="*/ 2147483647 h 2495"/>
                  <a:gd name="T62" fmla="*/ 2147483647 w 1287"/>
                  <a:gd name="T63" fmla="*/ 2147483647 h 2495"/>
                  <a:gd name="T64" fmla="*/ 2147483647 w 1287"/>
                  <a:gd name="T65" fmla="*/ 2147483647 h 2495"/>
                  <a:gd name="T66" fmla="*/ 2147483647 w 1287"/>
                  <a:gd name="T67" fmla="*/ 2147483647 h 2495"/>
                  <a:gd name="T68" fmla="*/ 2147483647 w 1287"/>
                  <a:gd name="T69" fmla="*/ 2147483647 h 2495"/>
                  <a:gd name="T70" fmla="*/ 2147483647 w 1287"/>
                  <a:gd name="T71" fmla="*/ 2147483647 h 2495"/>
                  <a:gd name="T72" fmla="*/ 2147483647 w 1287"/>
                  <a:gd name="T73" fmla="*/ 2147483647 h 2495"/>
                  <a:gd name="T74" fmla="*/ 2147483647 w 1287"/>
                  <a:gd name="T75" fmla="*/ 2147483647 h 2495"/>
                  <a:gd name="T76" fmla="*/ 2147483647 w 1287"/>
                  <a:gd name="T77" fmla="*/ 2147483647 h 2495"/>
                  <a:gd name="T78" fmla="*/ 2147483647 w 1287"/>
                  <a:gd name="T79" fmla="*/ 2147483647 h 2495"/>
                  <a:gd name="T80" fmla="*/ 2147483647 w 1287"/>
                  <a:gd name="T81" fmla="*/ 2147483647 h 2495"/>
                  <a:gd name="T82" fmla="*/ 2147483647 w 1287"/>
                  <a:gd name="T83" fmla="*/ 2147483647 h 2495"/>
                  <a:gd name="T84" fmla="*/ 2147483647 w 1287"/>
                  <a:gd name="T85" fmla="*/ 2147483647 h 2495"/>
                  <a:gd name="T86" fmla="*/ 2147483647 w 1287"/>
                  <a:gd name="T87" fmla="*/ 2112397222 h 2495"/>
                  <a:gd name="T88" fmla="*/ 2147483647 w 1287"/>
                  <a:gd name="T89" fmla="*/ 1664313174 h 2495"/>
                  <a:gd name="T90" fmla="*/ 2147483647 w 1287"/>
                  <a:gd name="T91" fmla="*/ 1120261236 h 2495"/>
                  <a:gd name="T92" fmla="*/ 2147483647 w 1287"/>
                  <a:gd name="T93" fmla="*/ 640120317 h 2495"/>
                  <a:gd name="T94" fmla="*/ 2147483647 w 1287"/>
                  <a:gd name="T95" fmla="*/ 288104728 h 2495"/>
                  <a:gd name="T96" fmla="*/ 2147483647 w 1287"/>
                  <a:gd name="T97" fmla="*/ 32056405 h 2495"/>
                  <a:gd name="T98" fmla="*/ 2147483647 w 1287"/>
                  <a:gd name="T99" fmla="*/ 0 h 2495"/>
                  <a:gd name="T100" fmla="*/ 2147483647 w 1287"/>
                  <a:gd name="T101" fmla="*/ 256048333 h 249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7"/>
                  <a:gd name="T154" fmla="*/ 0 h 2495"/>
                  <a:gd name="T155" fmla="*/ 1287 w 1287"/>
                  <a:gd name="T156" fmla="*/ 2495 h 249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7" h="2495">
                    <a:moveTo>
                      <a:pt x="698" y="19"/>
                    </a:moveTo>
                    <a:lnTo>
                      <a:pt x="692" y="18"/>
                    </a:lnTo>
                    <a:lnTo>
                      <a:pt x="675" y="18"/>
                    </a:lnTo>
                    <a:lnTo>
                      <a:pt x="648" y="18"/>
                    </a:lnTo>
                    <a:lnTo>
                      <a:pt x="614" y="20"/>
                    </a:lnTo>
                    <a:lnTo>
                      <a:pt x="593" y="21"/>
                    </a:lnTo>
                    <a:lnTo>
                      <a:pt x="572" y="24"/>
                    </a:lnTo>
                    <a:lnTo>
                      <a:pt x="549" y="29"/>
                    </a:lnTo>
                    <a:lnTo>
                      <a:pt x="525" y="33"/>
                    </a:lnTo>
                    <a:lnTo>
                      <a:pt x="500" y="39"/>
                    </a:lnTo>
                    <a:lnTo>
                      <a:pt x="473" y="46"/>
                    </a:lnTo>
                    <a:lnTo>
                      <a:pt x="446" y="55"/>
                    </a:lnTo>
                    <a:lnTo>
                      <a:pt x="420" y="64"/>
                    </a:lnTo>
                    <a:lnTo>
                      <a:pt x="391" y="77"/>
                    </a:lnTo>
                    <a:lnTo>
                      <a:pt x="363" y="90"/>
                    </a:lnTo>
                    <a:lnTo>
                      <a:pt x="336" y="106"/>
                    </a:lnTo>
                    <a:lnTo>
                      <a:pt x="308" y="123"/>
                    </a:lnTo>
                    <a:lnTo>
                      <a:pt x="281" y="143"/>
                    </a:lnTo>
                    <a:lnTo>
                      <a:pt x="254" y="165"/>
                    </a:lnTo>
                    <a:lnTo>
                      <a:pt x="228" y="190"/>
                    </a:lnTo>
                    <a:lnTo>
                      <a:pt x="203" y="216"/>
                    </a:lnTo>
                    <a:lnTo>
                      <a:pt x="179" y="247"/>
                    </a:lnTo>
                    <a:lnTo>
                      <a:pt x="156" y="278"/>
                    </a:lnTo>
                    <a:lnTo>
                      <a:pt x="134" y="314"/>
                    </a:lnTo>
                    <a:lnTo>
                      <a:pt x="113" y="353"/>
                    </a:lnTo>
                    <a:lnTo>
                      <a:pt x="95" y="394"/>
                    </a:lnTo>
                    <a:lnTo>
                      <a:pt x="78" y="439"/>
                    </a:lnTo>
                    <a:lnTo>
                      <a:pt x="63" y="487"/>
                    </a:lnTo>
                    <a:lnTo>
                      <a:pt x="52" y="539"/>
                    </a:lnTo>
                    <a:lnTo>
                      <a:pt x="42" y="594"/>
                    </a:lnTo>
                    <a:lnTo>
                      <a:pt x="32" y="653"/>
                    </a:lnTo>
                    <a:lnTo>
                      <a:pt x="24" y="715"/>
                    </a:lnTo>
                    <a:lnTo>
                      <a:pt x="17" y="780"/>
                    </a:lnTo>
                    <a:lnTo>
                      <a:pt x="12" y="848"/>
                    </a:lnTo>
                    <a:lnTo>
                      <a:pt x="8" y="917"/>
                    </a:lnTo>
                    <a:lnTo>
                      <a:pt x="5" y="990"/>
                    </a:lnTo>
                    <a:lnTo>
                      <a:pt x="2" y="1062"/>
                    </a:lnTo>
                    <a:lnTo>
                      <a:pt x="1" y="1137"/>
                    </a:lnTo>
                    <a:lnTo>
                      <a:pt x="0" y="1212"/>
                    </a:lnTo>
                    <a:lnTo>
                      <a:pt x="0" y="1288"/>
                    </a:lnTo>
                    <a:lnTo>
                      <a:pt x="1" y="1363"/>
                    </a:lnTo>
                    <a:lnTo>
                      <a:pt x="5" y="1513"/>
                    </a:lnTo>
                    <a:lnTo>
                      <a:pt x="10" y="1659"/>
                    </a:lnTo>
                    <a:lnTo>
                      <a:pt x="17" y="1800"/>
                    </a:lnTo>
                    <a:lnTo>
                      <a:pt x="25" y="1930"/>
                    </a:lnTo>
                    <a:lnTo>
                      <a:pt x="33" y="2048"/>
                    </a:lnTo>
                    <a:lnTo>
                      <a:pt x="42" y="2150"/>
                    </a:lnTo>
                    <a:lnTo>
                      <a:pt x="48" y="2235"/>
                    </a:lnTo>
                    <a:lnTo>
                      <a:pt x="54" y="2299"/>
                    </a:lnTo>
                    <a:lnTo>
                      <a:pt x="58" y="2339"/>
                    </a:lnTo>
                    <a:lnTo>
                      <a:pt x="59" y="2354"/>
                    </a:lnTo>
                    <a:lnTo>
                      <a:pt x="61" y="2358"/>
                    </a:lnTo>
                    <a:lnTo>
                      <a:pt x="68" y="2370"/>
                    </a:lnTo>
                    <a:lnTo>
                      <a:pt x="77" y="2386"/>
                    </a:lnTo>
                    <a:lnTo>
                      <a:pt x="90" y="2407"/>
                    </a:lnTo>
                    <a:lnTo>
                      <a:pt x="105" y="2429"/>
                    </a:lnTo>
                    <a:lnTo>
                      <a:pt x="121" y="2450"/>
                    </a:lnTo>
                    <a:lnTo>
                      <a:pt x="129" y="2461"/>
                    </a:lnTo>
                    <a:lnTo>
                      <a:pt x="138" y="2470"/>
                    </a:lnTo>
                    <a:lnTo>
                      <a:pt x="146" y="2478"/>
                    </a:lnTo>
                    <a:lnTo>
                      <a:pt x="156" y="2485"/>
                    </a:lnTo>
                    <a:lnTo>
                      <a:pt x="165" y="2490"/>
                    </a:lnTo>
                    <a:lnTo>
                      <a:pt x="173" y="2494"/>
                    </a:lnTo>
                    <a:lnTo>
                      <a:pt x="182" y="2495"/>
                    </a:lnTo>
                    <a:lnTo>
                      <a:pt x="190" y="2494"/>
                    </a:lnTo>
                    <a:lnTo>
                      <a:pt x="197" y="2490"/>
                    </a:lnTo>
                    <a:lnTo>
                      <a:pt x="205" y="2483"/>
                    </a:lnTo>
                    <a:lnTo>
                      <a:pt x="212" y="2474"/>
                    </a:lnTo>
                    <a:lnTo>
                      <a:pt x="218" y="2461"/>
                    </a:lnTo>
                    <a:lnTo>
                      <a:pt x="224" y="2445"/>
                    </a:lnTo>
                    <a:lnTo>
                      <a:pt x="228" y="2425"/>
                    </a:lnTo>
                    <a:lnTo>
                      <a:pt x="233" y="2401"/>
                    </a:lnTo>
                    <a:lnTo>
                      <a:pt x="235" y="2373"/>
                    </a:lnTo>
                    <a:lnTo>
                      <a:pt x="238" y="2340"/>
                    </a:lnTo>
                    <a:lnTo>
                      <a:pt x="239" y="2303"/>
                    </a:lnTo>
                    <a:lnTo>
                      <a:pt x="239" y="2259"/>
                    </a:lnTo>
                    <a:lnTo>
                      <a:pt x="238" y="2212"/>
                    </a:lnTo>
                    <a:lnTo>
                      <a:pt x="235" y="2160"/>
                    </a:lnTo>
                    <a:lnTo>
                      <a:pt x="234" y="2104"/>
                    </a:lnTo>
                    <a:lnTo>
                      <a:pt x="234" y="2045"/>
                    </a:lnTo>
                    <a:lnTo>
                      <a:pt x="234" y="1985"/>
                    </a:lnTo>
                    <a:lnTo>
                      <a:pt x="236" y="1855"/>
                    </a:lnTo>
                    <a:lnTo>
                      <a:pt x="240" y="1720"/>
                    </a:lnTo>
                    <a:lnTo>
                      <a:pt x="246" y="1581"/>
                    </a:lnTo>
                    <a:lnTo>
                      <a:pt x="251" y="1440"/>
                    </a:lnTo>
                    <a:lnTo>
                      <a:pt x="258" y="1300"/>
                    </a:lnTo>
                    <a:lnTo>
                      <a:pt x="266" y="1164"/>
                    </a:lnTo>
                    <a:lnTo>
                      <a:pt x="275" y="1035"/>
                    </a:lnTo>
                    <a:lnTo>
                      <a:pt x="283" y="913"/>
                    </a:lnTo>
                    <a:lnTo>
                      <a:pt x="290" y="804"/>
                    </a:lnTo>
                    <a:lnTo>
                      <a:pt x="296" y="709"/>
                    </a:lnTo>
                    <a:lnTo>
                      <a:pt x="302" y="631"/>
                    </a:lnTo>
                    <a:lnTo>
                      <a:pt x="307" y="571"/>
                    </a:lnTo>
                    <a:lnTo>
                      <a:pt x="310" y="533"/>
                    </a:lnTo>
                    <a:lnTo>
                      <a:pt x="311" y="521"/>
                    </a:lnTo>
                    <a:lnTo>
                      <a:pt x="313" y="515"/>
                    </a:lnTo>
                    <a:lnTo>
                      <a:pt x="317" y="502"/>
                    </a:lnTo>
                    <a:lnTo>
                      <a:pt x="324" y="480"/>
                    </a:lnTo>
                    <a:lnTo>
                      <a:pt x="336" y="452"/>
                    </a:lnTo>
                    <a:lnTo>
                      <a:pt x="344" y="436"/>
                    </a:lnTo>
                    <a:lnTo>
                      <a:pt x="352" y="419"/>
                    </a:lnTo>
                    <a:lnTo>
                      <a:pt x="361" y="401"/>
                    </a:lnTo>
                    <a:lnTo>
                      <a:pt x="373" y="382"/>
                    </a:lnTo>
                    <a:lnTo>
                      <a:pt x="385" y="362"/>
                    </a:lnTo>
                    <a:lnTo>
                      <a:pt x="398" y="342"/>
                    </a:lnTo>
                    <a:lnTo>
                      <a:pt x="413" y="322"/>
                    </a:lnTo>
                    <a:lnTo>
                      <a:pt x="430" y="301"/>
                    </a:lnTo>
                    <a:lnTo>
                      <a:pt x="448" y="281"/>
                    </a:lnTo>
                    <a:lnTo>
                      <a:pt x="467" y="261"/>
                    </a:lnTo>
                    <a:lnTo>
                      <a:pt x="489" y="242"/>
                    </a:lnTo>
                    <a:lnTo>
                      <a:pt x="512" y="222"/>
                    </a:lnTo>
                    <a:lnTo>
                      <a:pt x="536" y="204"/>
                    </a:lnTo>
                    <a:lnTo>
                      <a:pt x="563" y="186"/>
                    </a:lnTo>
                    <a:lnTo>
                      <a:pt x="592" y="169"/>
                    </a:lnTo>
                    <a:lnTo>
                      <a:pt x="622" y="153"/>
                    </a:lnTo>
                    <a:lnTo>
                      <a:pt x="654" y="139"/>
                    </a:lnTo>
                    <a:lnTo>
                      <a:pt x="689" y="126"/>
                    </a:lnTo>
                    <a:lnTo>
                      <a:pt x="724" y="115"/>
                    </a:lnTo>
                    <a:lnTo>
                      <a:pt x="764" y="105"/>
                    </a:lnTo>
                    <a:lnTo>
                      <a:pt x="804" y="98"/>
                    </a:lnTo>
                    <a:lnTo>
                      <a:pt x="848" y="93"/>
                    </a:lnTo>
                    <a:lnTo>
                      <a:pt x="893" y="89"/>
                    </a:lnTo>
                    <a:lnTo>
                      <a:pt x="941" y="88"/>
                    </a:lnTo>
                    <a:lnTo>
                      <a:pt x="989" y="88"/>
                    </a:lnTo>
                    <a:lnTo>
                      <a:pt x="1033" y="88"/>
                    </a:lnTo>
                    <a:lnTo>
                      <a:pt x="1073" y="87"/>
                    </a:lnTo>
                    <a:lnTo>
                      <a:pt x="1110" y="85"/>
                    </a:lnTo>
                    <a:lnTo>
                      <a:pt x="1143" y="82"/>
                    </a:lnTo>
                    <a:lnTo>
                      <a:pt x="1173" y="79"/>
                    </a:lnTo>
                    <a:lnTo>
                      <a:pt x="1200" y="75"/>
                    </a:lnTo>
                    <a:lnTo>
                      <a:pt x="1223" y="71"/>
                    </a:lnTo>
                    <a:lnTo>
                      <a:pt x="1242" y="66"/>
                    </a:lnTo>
                    <a:lnTo>
                      <a:pt x="1259" y="61"/>
                    </a:lnTo>
                    <a:lnTo>
                      <a:pt x="1271" y="57"/>
                    </a:lnTo>
                    <a:lnTo>
                      <a:pt x="1281" y="52"/>
                    </a:lnTo>
                    <a:lnTo>
                      <a:pt x="1286" y="46"/>
                    </a:lnTo>
                    <a:lnTo>
                      <a:pt x="1287" y="41"/>
                    </a:lnTo>
                    <a:lnTo>
                      <a:pt x="1286" y="35"/>
                    </a:lnTo>
                    <a:lnTo>
                      <a:pt x="1281" y="30"/>
                    </a:lnTo>
                    <a:lnTo>
                      <a:pt x="1272" y="25"/>
                    </a:lnTo>
                    <a:lnTo>
                      <a:pt x="1260" y="20"/>
                    </a:lnTo>
                    <a:lnTo>
                      <a:pt x="1244" y="16"/>
                    </a:lnTo>
                    <a:lnTo>
                      <a:pt x="1224" y="12"/>
                    </a:lnTo>
                    <a:lnTo>
                      <a:pt x="1200" y="9"/>
                    </a:lnTo>
                    <a:lnTo>
                      <a:pt x="1173" y="5"/>
                    </a:lnTo>
                    <a:lnTo>
                      <a:pt x="1142" y="3"/>
                    </a:lnTo>
                    <a:lnTo>
                      <a:pt x="1107" y="1"/>
                    </a:lnTo>
                    <a:lnTo>
                      <a:pt x="1069" y="0"/>
                    </a:lnTo>
                    <a:lnTo>
                      <a:pt x="1028" y="0"/>
                    </a:lnTo>
                    <a:lnTo>
                      <a:pt x="982" y="0"/>
                    </a:lnTo>
                    <a:lnTo>
                      <a:pt x="933" y="2"/>
                    </a:lnTo>
                    <a:lnTo>
                      <a:pt x="879" y="4"/>
                    </a:lnTo>
                    <a:lnTo>
                      <a:pt x="823" y="8"/>
                    </a:lnTo>
                    <a:lnTo>
                      <a:pt x="763" y="13"/>
                    </a:lnTo>
                    <a:lnTo>
                      <a:pt x="698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54" name="Freeform 29"/>
              <p:cNvSpPr>
                <a:spLocks/>
              </p:cNvSpPr>
              <p:nvPr/>
            </p:nvSpPr>
            <p:spPr bwMode="auto">
              <a:xfrm>
                <a:off x="5745163" y="5437188"/>
                <a:ext cx="1206500" cy="512763"/>
              </a:xfrm>
              <a:custGeom>
                <a:avLst/>
                <a:gdLst>
                  <a:gd name="T0" fmla="*/ 2147483647 w 3041"/>
                  <a:gd name="T1" fmla="*/ 2147483647 h 1615"/>
                  <a:gd name="T2" fmla="*/ 2147483647 w 3041"/>
                  <a:gd name="T3" fmla="*/ 2147483647 h 1615"/>
                  <a:gd name="T4" fmla="*/ 2147483647 w 3041"/>
                  <a:gd name="T5" fmla="*/ 2147483647 h 1615"/>
                  <a:gd name="T6" fmla="*/ 2147483647 w 3041"/>
                  <a:gd name="T7" fmla="*/ 2147483647 h 1615"/>
                  <a:gd name="T8" fmla="*/ 2147483647 w 3041"/>
                  <a:gd name="T9" fmla="*/ 2147483647 h 1615"/>
                  <a:gd name="T10" fmla="*/ 2147483647 w 3041"/>
                  <a:gd name="T11" fmla="*/ 2147483647 h 1615"/>
                  <a:gd name="T12" fmla="*/ 2147483647 w 3041"/>
                  <a:gd name="T13" fmla="*/ 2147483647 h 1615"/>
                  <a:gd name="T14" fmla="*/ 2147483647 w 3041"/>
                  <a:gd name="T15" fmla="*/ 2147483647 h 1615"/>
                  <a:gd name="T16" fmla="*/ 2147483647 w 3041"/>
                  <a:gd name="T17" fmla="*/ 2147483647 h 1615"/>
                  <a:gd name="T18" fmla="*/ 2147483647 w 3041"/>
                  <a:gd name="T19" fmla="*/ 2147483647 h 1615"/>
                  <a:gd name="T20" fmla="*/ 2147483647 w 3041"/>
                  <a:gd name="T21" fmla="*/ 2147483647 h 1615"/>
                  <a:gd name="T22" fmla="*/ 2147483647 w 3041"/>
                  <a:gd name="T23" fmla="*/ 2147483647 h 1615"/>
                  <a:gd name="T24" fmla="*/ 2147483647 w 3041"/>
                  <a:gd name="T25" fmla="*/ 2147483647 h 1615"/>
                  <a:gd name="T26" fmla="*/ 2147483647 w 3041"/>
                  <a:gd name="T27" fmla="*/ 2147483647 h 1615"/>
                  <a:gd name="T28" fmla="*/ 2147483647 w 3041"/>
                  <a:gd name="T29" fmla="*/ 2147483647 h 1615"/>
                  <a:gd name="T30" fmla="*/ 2147483647 w 3041"/>
                  <a:gd name="T31" fmla="*/ 2147483647 h 1615"/>
                  <a:gd name="T32" fmla="*/ 2147483647 w 3041"/>
                  <a:gd name="T33" fmla="*/ 2147483647 h 1615"/>
                  <a:gd name="T34" fmla="*/ 2147483647 w 3041"/>
                  <a:gd name="T35" fmla="*/ 2147483647 h 1615"/>
                  <a:gd name="T36" fmla="*/ 2147483647 w 3041"/>
                  <a:gd name="T37" fmla="*/ 2147483647 h 1615"/>
                  <a:gd name="T38" fmla="*/ 2147483647 w 3041"/>
                  <a:gd name="T39" fmla="*/ 2147483647 h 1615"/>
                  <a:gd name="T40" fmla="*/ 2123251261 w 3041"/>
                  <a:gd name="T41" fmla="*/ 2147483647 h 1615"/>
                  <a:gd name="T42" fmla="*/ 437116873 w 3041"/>
                  <a:gd name="T43" fmla="*/ 2147483647 h 1615"/>
                  <a:gd name="T44" fmla="*/ 124822968 w 3041"/>
                  <a:gd name="T45" fmla="*/ 2147483647 h 1615"/>
                  <a:gd name="T46" fmla="*/ 1748624602 w 3041"/>
                  <a:gd name="T47" fmla="*/ 2147483647 h 1615"/>
                  <a:gd name="T48" fmla="*/ 2147483647 w 3041"/>
                  <a:gd name="T49" fmla="*/ 2147483647 h 1615"/>
                  <a:gd name="T50" fmla="*/ 2147483647 w 3041"/>
                  <a:gd name="T51" fmla="*/ 2147483647 h 1615"/>
                  <a:gd name="T52" fmla="*/ 2147483647 w 3041"/>
                  <a:gd name="T53" fmla="*/ 2147483647 h 1615"/>
                  <a:gd name="T54" fmla="*/ 2147483647 w 3041"/>
                  <a:gd name="T55" fmla="*/ 2147483647 h 1615"/>
                  <a:gd name="T56" fmla="*/ 2147483647 w 3041"/>
                  <a:gd name="T57" fmla="*/ 2147483647 h 1615"/>
                  <a:gd name="T58" fmla="*/ 2147483647 w 3041"/>
                  <a:gd name="T59" fmla="*/ 2147483647 h 1615"/>
                  <a:gd name="T60" fmla="*/ 2147483647 w 3041"/>
                  <a:gd name="T61" fmla="*/ 2147483647 h 1615"/>
                  <a:gd name="T62" fmla="*/ 2147483647 w 3041"/>
                  <a:gd name="T63" fmla="*/ 2147483647 h 1615"/>
                  <a:gd name="T64" fmla="*/ 2147483647 w 3041"/>
                  <a:gd name="T65" fmla="*/ 2147483647 h 1615"/>
                  <a:gd name="T66" fmla="*/ 2147483647 w 3041"/>
                  <a:gd name="T67" fmla="*/ 2147483647 h 1615"/>
                  <a:gd name="T68" fmla="*/ 2147483647 w 3041"/>
                  <a:gd name="T69" fmla="*/ 2147483647 h 1615"/>
                  <a:gd name="T70" fmla="*/ 2147483647 w 3041"/>
                  <a:gd name="T71" fmla="*/ 2147483647 h 1615"/>
                  <a:gd name="T72" fmla="*/ 2147483647 w 3041"/>
                  <a:gd name="T73" fmla="*/ 2147483647 h 1615"/>
                  <a:gd name="T74" fmla="*/ 2147483647 w 3041"/>
                  <a:gd name="T75" fmla="*/ 2147483647 h 1615"/>
                  <a:gd name="T76" fmla="*/ 2147483647 w 3041"/>
                  <a:gd name="T77" fmla="*/ 2147483647 h 1615"/>
                  <a:gd name="T78" fmla="*/ 2147483647 w 3041"/>
                  <a:gd name="T79" fmla="*/ 2147483647 h 1615"/>
                  <a:gd name="T80" fmla="*/ 2147483647 w 3041"/>
                  <a:gd name="T81" fmla="*/ 2147483647 h 1615"/>
                  <a:gd name="T82" fmla="*/ 2147483647 w 3041"/>
                  <a:gd name="T83" fmla="*/ 2147483647 h 1615"/>
                  <a:gd name="T84" fmla="*/ 2147483647 w 3041"/>
                  <a:gd name="T85" fmla="*/ 2147483647 h 1615"/>
                  <a:gd name="T86" fmla="*/ 2147483647 w 3041"/>
                  <a:gd name="T87" fmla="*/ 2147483647 h 1615"/>
                  <a:gd name="T88" fmla="*/ 2147483647 w 3041"/>
                  <a:gd name="T89" fmla="*/ 2147483647 h 1615"/>
                  <a:gd name="T90" fmla="*/ 2147483647 w 3041"/>
                  <a:gd name="T91" fmla="*/ 2147483647 h 1615"/>
                  <a:gd name="T92" fmla="*/ 2147483647 w 3041"/>
                  <a:gd name="T93" fmla="*/ 2147483647 h 1615"/>
                  <a:gd name="T94" fmla="*/ 2147483647 w 3041"/>
                  <a:gd name="T95" fmla="*/ 2147483647 h 1615"/>
                  <a:gd name="T96" fmla="*/ 2147483647 w 3041"/>
                  <a:gd name="T97" fmla="*/ 2147483647 h 1615"/>
                  <a:gd name="T98" fmla="*/ 2147483647 w 3041"/>
                  <a:gd name="T99" fmla="*/ 2080443645 h 1615"/>
                  <a:gd name="T100" fmla="*/ 2147483647 w 3041"/>
                  <a:gd name="T101" fmla="*/ 480141127 h 1615"/>
                  <a:gd name="T102" fmla="*/ 2147483647 w 3041"/>
                  <a:gd name="T103" fmla="*/ 0 h 1615"/>
                  <a:gd name="T104" fmla="*/ 2147483647 w 3041"/>
                  <a:gd name="T105" fmla="*/ 640120912 h 1615"/>
                  <a:gd name="T106" fmla="*/ 2147483647 w 3041"/>
                  <a:gd name="T107" fmla="*/ 2147483647 h 1615"/>
                  <a:gd name="T108" fmla="*/ 2147483647 w 3041"/>
                  <a:gd name="T109" fmla="*/ 2147483647 h 1615"/>
                  <a:gd name="T110" fmla="*/ 2147483647 w 3041"/>
                  <a:gd name="T111" fmla="*/ 2147483647 h 16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041"/>
                  <a:gd name="T169" fmla="*/ 0 h 1615"/>
                  <a:gd name="T170" fmla="*/ 3041 w 3041"/>
                  <a:gd name="T171" fmla="*/ 1615 h 16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041" h="1615">
                    <a:moveTo>
                      <a:pt x="2825" y="382"/>
                    </a:moveTo>
                    <a:lnTo>
                      <a:pt x="2828" y="389"/>
                    </a:lnTo>
                    <a:lnTo>
                      <a:pt x="2833" y="410"/>
                    </a:lnTo>
                    <a:lnTo>
                      <a:pt x="2840" y="442"/>
                    </a:lnTo>
                    <a:lnTo>
                      <a:pt x="2847" y="485"/>
                    </a:lnTo>
                    <a:lnTo>
                      <a:pt x="2851" y="512"/>
                    </a:lnTo>
                    <a:lnTo>
                      <a:pt x="2854" y="539"/>
                    </a:lnTo>
                    <a:lnTo>
                      <a:pt x="2857" y="567"/>
                    </a:lnTo>
                    <a:lnTo>
                      <a:pt x="2859" y="599"/>
                    </a:lnTo>
                    <a:lnTo>
                      <a:pt x="2861" y="630"/>
                    </a:lnTo>
                    <a:lnTo>
                      <a:pt x="2861" y="664"/>
                    </a:lnTo>
                    <a:lnTo>
                      <a:pt x="2860" y="698"/>
                    </a:lnTo>
                    <a:lnTo>
                      <a:pt x="2857" y="734"/>
                    </a:lnTo>
                    <a:lnTo>
                      <a:pt x="2854" y="771"/>
                    </a:lnTo>
                    <a:lnTo>
                      <a:pt x="2849" y="808"/>
                    </a:lnTo>
                    <a:lnTo>
                      <a:pt x="2842" y="844"/>
                    </a:lnTo>
                    <a:lnTo>
                      <a:pt x="2833" y="881"/>
                    </a:lnTo>
                    <a:lnTo>
                      <a:pt x="2823" y="919"/>
                    </a:lnTo>
                    <a:lnTo>
                      <a:pt x="2809" y="956"/>
                    </a:lnTo>
                    <a:lnTo>
                      <a:pt x="2794" y="991"/>
                    </a:lnTo>
                    <a:lnTo>
                      <a:pt x="2776" y="1027"/>
                    </a:lnTo>
                    <a:lnTo>
                      <a:pt x="2755" y="1062"/>
                    </a:lnTo>
                    <a:lnTo>
                      <a:pt x="2731" y="1095"/>
                    </a:lnTo>
                    <a:lnTo>
                      <a:pt x="2704" y="1128"/>
                    </a:lnTo>
                    <a:lnTo>
                      <a:pt x="2673" y="1159"/>
                    </a:lnTo>
                    <a:lnTo>
                      <a:pt x="2639" y="1189"/>
                    </a:lnTo>
                    <a:lnTo>
                      <a:pt x="2603" y="1216"/>
                    </a:lnTo>
                    <a:lnTo>
                      <a:pt x="2562" y="1242"/>
                    </a:lnTo>
                    <a:lnTo>
                      <a:pt x="2517" y="1265"/>
                    </a:lnTo>
                    <a:lnTo>
                      <a:pt x="2466" y="1286"/>
                    </a:lnTo>
                    <a:lnTo>
                      <a:pt x="2409" y="1306"/>
                    </a:lnTo>
                    <a:lnTo>
                      <a:pt x="2345" y="1325"/>
                    </a:lnTo>
                    <a:lnTo>
                      <a:pt x="2275" y="1342"/>
                    </a:lnTo>
                    <a:lnTo>
                      <a:pt x="2199" y="1357"/>
                    </a:lnTo>
                    <a:lnTo>
                      <a:pt x="2118" y="1371"/>
                    </a:lnTo>
                    <a:lnTo>
                      <a:pt x="2033" y="1384"/>
                    </a:lnTo>
                    <a:lnTo>
                      <a:pt x="1945" y="1395"/>
                    </a:lnTo>
                    <a:lnTo>
                      <a:pt x="1853" y="1406"/>
                    </a:lnTo>
                    <a:lnTo>
                      <a:pt x="1758" y="1415"/>
                    </a:lnTo>
                    <a:lnTo>
                      <a:pt x="1661" y="1424"/>
                    </a:lnTo>
                    <a:lnTo>
                      <a:pt x="1564" y="1431"/>
                    </a:lnTo>
                    <a:lnTo>
                      <a:pt x="1465" y="1437"/>
                    </a:lnTo>
                    <a:lnTo>
                      <a:pt x="1366" y="1442"/>
                    </a:lnTo>
                    <a:lnTo>
                      <a:pt x="1268" y="1448"/>
                    </a:lnTo>
                    <a:lnTo>
                      <a:pt x="1170" y="1451"/>
                    </a:lnTo>
                    <a:lnTo>
                      <a:pt x="1073" y="1454"/>
                    </a:lnTo>
                    <a:lnTo>
                      <a:pt x="979" y="1457"/>
                    </a:lnTo>
                    <a:lnTo>
                      <a:pt x="887" y="1459"/>
                    </a:lnTo>
                    <a:lnTo>
                      <a:pt x="798" y="1460"/>
                    </a:lnTo>
                    <a:lnTo>
                      <a:pt x="633" y="1462"/>
                    </a:lnTo>
                    <a:lnTo>
                      <a:pt x="488" y="1462"/>
                    </a:lnTo>
                    <a:lnTo>
                      <a:pt x="367" y="1461"/>
                    </a:lnTo>
                    <a:lnTo>
                      <a:pt x="274" y="1460"/>
                    </a:lnTo>
                    <a:lnTo>
                      <a:pt x="216" y="1459"/>
                    </a:lnTo>
                    <a:lnTo>
                      <a:pt x="195" y="1459"/>
                    </a:lnTo>
                    <a:lnTo>
                      <a:pt x="189" y="1459"/>
                    </a:lnTo>
                    <a:lnTo>
                      <a:pt x="173" y="1461"/>
                    </a:lnTo>
                    <a:lnTo>
                      <a:pt x="150" y="1463"/>
                    </a:lnTo>
                    <a:lnTo>
                      <a:pt x="121" y="1468"/>
                    </a:lnTo>
                    <a:lnTo>
                      <a:pt x="91" y="1472"/>
                    </a:lnTo>
                    <a:lnTo>
                      <a:pt x="61" y="1477"/>
                    </a:lnTo>
                    <a:lnTo>
                      <a:pt x="47" y="1480"/>
                    </a:lnTo>
                    <a:lnTo>
                      <a:pt x="34" y="1483"/>
                    </a:lnTo>
                    <a:lnTo>
                      <a:pt x="24" y="1488"/>
                    </a:lnTo>
                    <a:lnTo>
                      <a:pt x="14" y="1492"/>
                    </a:lnTo>
                    <a:lnTo>
                      <a:pt x="7" y="1496"/>
                    </a:lnTo>
                    <a:lnTo>
                      <a:pt x="2" y="1500"/>
                    </a:lnTo>
                    <a:lnTo>
                      <a:pt x="0" y="1504"/>
                    </a:lnTo>
                    <a:lnTo>
                      <a:pt x="2" y="1510"/>
                    </a:lnTo>
                    <a:lnTo>
                      <a:pt x="7" y="1515"/>
                    </a:lnTo>
                    <a:lnTo>
                      <a:pt x="15" y="1520"/>
                    </a:lnTo>
                    <a:lnTo>
                      <a:pt x="28" y="1526"/>
                    </a:lnTo>
                    <a:lnTo>
                      <a:pt x="45" y="1532"/>
                    </a:lnTo>
                    <a:lnTo>
                      <a:pt x="67" y="1538"/>
                    </a:lnTo>
                    <a:lnTo>
                      <a:pt x="94" y="1544"/>
                    </a:lnTo>
                    <a:lnTo>
                      <a:pt x="127" y="1552"/>
                    </a:lnTo>
                    <a:lnTo>
                      <a:pt x="166" y="1558"/>
                    </a:lnTo>
                    <a:lnTo>
                      <a:pt x="210" y="1565"/>
                    </a:lnTo>
                    <a:lnTo>
                      <a:pt x="262" y="1573"/>
                    </a:lnTo>
                    <a:lnTo>
                      <a:pt x="319" y="1581"/>
                    </a:lnTo>
                    <a:lnTo>
                      <a:pt x="385" y="1588"/>
                    </a:lnTo>
                    <a:lnTo>
                      <a:pt x="454" y="1596"/>
                    </a:lnTo>
                    <a:lnTo>
                      <a:pt x="526" y="1602"/>
                    </a:lnTo>
                    <a:lnTo>
                      <a:pt x="599" y="1607"/>
                    </a:lnTo>
                    <a:lnTo>
                      <a:pt x="674" y="1610"/>
                    </a:lnTo>
                    <a:lnTo>
                      <a:pt x="750" y="1612"/>
                    </a:lnTo>
                    <a:lnTo>
                      <a:pt x="826" y="1615"/>
                    </a:lnTo>
                    <a:lnTo>
                      <a:pt x="903" y="1615"/>
                    </a:lnTo>
                    <a:lnTo>
                      <a:pt x="982" y="1614"/>
                    </a:lnTo>
                    <a:lnTo>
                      <a:pt x="1059" y="1612"/>
                    </a:lnTo>
                    <a:lnTo>
                      <a:pt x="1137" y="1609"/>
                    </a:lnTo>
                    <a:lnTo>
                      <a:pt x="1217" y="1606"/>
                    </a:lnTo>
                    <a:lnTo>
                      <a:pt x="1294" y="1603"/>
                    </a:lnTo>
                    <a:lnTo>
                      <a:pt x="1373" y="1598"/>
                    </a:lnTo>
                    <a:lnTo>
                      <a:pt x="1450" y="1593"/>
                    </a:lnTo>
                    <a:lnTo>
                      <a:pt x="1526" y="1587"/>
                    </a:lnTo>
                    <a:lnTo>
                      <a:pt x="1602" y="1580"/>
                    </a:lnTo>
                    <a:lnTo>
                      <a:pt x="1749" y="1566"/>
                    </a:lnTo>
                    <a:lnTo>
                      <a:pt x="1891" y="1552"/>
                    </a:lnTo>
                    <a:lnTo>
                      <a:pt x="2023" y="1535"/>
                    </a:lnTo>
                    <a:lnTo>
                      <a:pt x="2147" y="1519"/>
                    </a:lnTo>
                    <a:lnTo>
                      <a:pt x="2260" y="1502"/>
                    </a:lnTo>
                    <a:lnTo>
                      <a:pt x="2360" y="1487"/>
                    </a:lnTo>
                    <a:lnTo>
                      <a:pt x="2447" y="1472"/>
                    </a:lnTo>
                    <a:lnTo>
                      <a:pt x="2517" y="1459"/>
                    </a:lnTo>
                    <a:lnTo>
                      <a:pt x="2548" y="1453"/>
                    </a:lnTo>
                    <a:lnTo>
                      <a:pt x="2578" y="1446"/>
                    </a:lnTo>
                    <a:lnTo>
                      <a:pt x="2607" y="1439"/>
                    </a:lnTo>
                    <a:lnTo>
                      <a:pt x="2636" y="1431"/>
                    </a:lnTo>
                    <a:lnTo>
                      <a:pt x="2664" y="1423"/>
                    </a:lnTo>
                    <a:lnTo>
                      <a:pt x="2690" y="1413"/>
                    </a:lnTo>
                    <a:lnTo>
                      <a:pt x="2717" y="1403"/>
                    </a:lnTo>
                    <a:lnTo>
                      <a:pt x="2742" y="1391"/>
                    </a:lnTo>
                    <a:lnTo>
                      <a:pt x="2766" y="1380"/>
                    </a:lnTo>
                    <a:lnTo>
                      <a:pt x="2789" y="1366"/>
                    </a:lnTo>
                    <a:lnTo>
                      <a:pt x="2813" y="1351"/>
                    </a:lnTo>
                    <a:lnTo>
                      <a:pt x="2834" y="1335"/>
                    </a:lnTo>
                    <a:lnTo>
                      <a:pt x="2855" y="1318"/>
                    </a:lnTo>
                    <a:lnTo>
                      <a:pt x="2875" y="1299"/>
                    </a:lnTo>
                    <a:lnTo>
                      <a:pt x="2893" y="1279"/>
                    </a:lnTo>
                    <a:lnTo>
                      <a:pt x="2912" y="1257"/>
                    </a:lnTo>
                    <a:lnTo>
                      <a:pt x="2928" y="1234"/>
                    </a:lnTo>
                    <a:lnTo>
                      <a:pt x="2944" y="1208"/>
                    </a:lnTo>
                    <a:lnTo>
                      <a:pt x="2958" y="1181"/>
                    </a:lnTo>
                    <a:lnTo>
                      <a:pt x="2972" y="1152"/>
                    </a:lnTo>
                    <a:lnTo>
                      <a:pt x="2984" y="1120"/>
                    </a:lnTo>
                    <a:lnTo>
                      <a:pt x="2995" y="1087"/>
                    </a:lnTo>
                    <a:lnTo>
                      <a:pt x="3005" y="1051"/>
                    </a:lnTo>
                    <a:lnTo>
                      <a:pt x="3014" y="1013"/>
                    </a:lnTo>
                    <a:lnTo>
                      <a:pt x="3021" y="973"/>
                    </a:lnTo>
                    <a:lnTo>
                      <a:pt x="3028" y="930"/>
                    </a:lnTo>
                    <a:lnTo>
                      <a:pt x="3033" y="885"/>
                    </a:lnTo>
                    <a:lnTo>
                      <a:pt x="3036" y="838"/>
                    </a:lnTo>
                    <a:lnTo>
                      <a:pt x="3040" y="787"/>
                    </a:lnTo>
                    <a:lnTo>
                      <a:pt x="3041" y="734"/>
                    </a:lnTo>
                    <a:lnTo>
                      <a:pt x="3040" y="677"/>
                    </a:lnTo>
                    <a:lnTo>
                      <a:pt x="3039" y="619"/>
                    </a:lnTo>
                    <a:lnTo>
                      <a:pt x="3036" y="559"/>
                    </a:lnTo>
                    <a:lnTo>
                      <a:pt x="3033" y="502"/>
                    </a:lnTo>
                    <a:lnTo>
                      <a:pt x="3029" y="448"/>
                    </a:lnTo>
                    <a:lnTo>
                      <a:pt x="3025" y="396"/>
                    </a:lnTo>
                    <a:lnTo>
                      <a:pt x="3020" y="347"/>
                    </a:lnTo>
                    <a:lnTo>
                      <a:pt x="3014" y="301"/>
                    </a:lnTo>
                    <a:lnTo>
                      <a:pt x="3009" y="258"/>
                    </a:lnTo>
                    <a:lnTo>
                      <a:pt x="3002" y="218"/>
                    </a:lnTo>
                    <a:lnTo>
                      <a:pt x="2996" y="181"/>
                    </a:lnTo>
                    <a:lnTo>
                      <a:pt x="2988" y="146"/>
                    </a:lnTo>
                    <a:lnTo>
                      <a:pt x="2981" y="116"/>
                    </a:lnTo>
                    <a:lnTo>
                      <a:pt x="2973" y="89"/>
                    </a:lnTo>
                    <a:lnTo>
                      <a:pt x="2966" y="65"/>
                    </a:lnTo>
                    <a:lnTo>
                      <a:pt x="2958" y="45"/>
                    </a:lnTo>
                    <a:lnTo>
                      <a:pt x="2950" y="28"/>
                    </a:lnTo>
                    <a:lnTo>
                      <a:pt x="2941" y="15"/>
                    </a:lnTo>
                    <a:lnTo>
                      <a:pt x="2932" y="6"/>
                    </a:lnTo>
                    <a:lnTo>
                      <a:pt x="2924" y="1"/>
                    </a:lnTo>
                    <a:lnTo>
                      <a:pt x="2916" y="0"/>
                    </a:lnTo>
                    <a:lnTo>
                      <a:pt x="2907" y="2"/>
                    </a:lnTo>
                    <a:lnTo>
                      <a:pt x="2899" y="9"/>
                    </a:lnTo>
                    <a:lnTo>
                      <a:pt x="2891" y="20"/>
                    </a:lnTo>
                    <a:lnTo>
                      <a:pt x="2883" y="35"/>
                    </a:lnTo>
                    <a:lnTo>
                      <a:pt x="2876" y="54"/>
                    </a:lnTo>
                    <a:lnTo>
                      <a:pt x="2868" y="79"/>
                    </a:lnTo>
                    <a:lnTo>
                      <a:pt x="2861" y="108"/>
                    </a:lnTo>
                    <a:lnTo>
                      <a:pt x="2854" y="141"/>
                    </a:lnTo>
                    <a:lnTo>
                      <a:pt x="2847" y="179"/>
                    </a:lnTo>
                    <a:lnTo>
                      <a:pt x="2841" y="222"/>
                    </a:lnTo>
                    <a:lnTo>
                      <a:pt x="2836" y="270"/>
                    </a:lnTo>
                    <a:lnTo>
                      <a:pt x="2830" y="323"/>
                    </a:lnTo>
                    <a:lnTo>
                      <a:pt x="2825" y="3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55" name="Freeform 40"/>
              <p:cNvSpPr>
                <a:spLocks/>
              </p:cNvSpPr>
              <p:nvPr/>
            </p:nvSpPr>
            <p:spPr bwMode="auto">
              <a:xfrm>
                <a:off x="2846388" y="5970588"/>
                <a:ext cx="279400" cy="201613"/>
              </a:xfrm>
              <a:custGeom>
                <a:avLst/>
                <a:gdLst>
                  <a:gd name="T0" fmla="*/ 2147483647 w 701"/>
                  <a:gd name="T1" fmla="*/ 2147483647 h 639"/>
                  <a:gd name="T2" fmla="*/ 2147483647 w 701"/>
                  <a:gd name="T3" fmla="*/ 2147483647 h 639"/>
                  <a:gd name="T4" fmla="*/ 2147483647 w 701"/>
                  <a:gd name="T5" fmla="*/ 2147483647 h 639"/>
                  <a:gd name="T6" fmla="*/ 2147483647 w 701"/>
                  <a:gd name="T7" fmla="*/ 2147483647 h 639"/>
                  <a:gd name="T8" fmla="*/ 2147483647 w 701"/>
                  <a:gd name="T9" fmla="*/ 2147483647 h 639"/>
                  <a:gd name="T10" fmla="*/ 2147483647 w 701"/>
                  <a:gd name="T11" fmla="*/ 2147483647 h 639"/>
                  <a:gd name="T12" fmla="*/ 2147483647 w 701"/>
                  <a:gd name="T13" fmla="*/ 2147483647 h 639"/>
                  <a:gd name="T14" fmla="*/ 2147483647 w 701"/>
                  <a:gd name="T15" fmla="*/ 2147483647 h 639"/>
                  <a:gd name="T16" fmla="*/ 2147483647 w 701"/>
                  <a:gd name="T17" fmla="*/ 2147483647 h 639"/>
                  <a:gd name="T18" fmla="*/ 2147483647 w 701"/>
                  <a:gd name="T19" fmla="*/ 2147483647 h 639"/>
                  <a:gd name="T20" fmla="*/ 2147483647 w 701"/>
                  <a:gd name="T21" fmla="*/ 2147483647 h 639"/>
                  <a:gd name="T22" fmla="*/ 2147483647 w 701"/>
                  <a:gd name="T23" fmla="*/ 2147483647 h 639"/>
                  <a:gd name="T24" fmla="*/ 2147483647 w 701"/>
                  <a:gd name="T25" fmla="*/ 2147483647 h 639"/>
                  <a:gd name="T26" fmla="*/ 2147483647 w 701"/>
                  <a:gd name="T27" fmla="*/ 2147483647 h 639"/>
                  <a:gd name="T28" fmla="*/ 2147483647 w 701"/>
                  <a:gd name="T29" fmla="*/ 2147483647 h 639"/>
                  <a:gd name="T30" fmla="*/ 2147483647 w 701"/>
                  <a:gd name="T31" fmla="*/ 2147483647 h 639"/>
                  <a:gd name="T32" fmla="*/ 2147483647 w 701"/>
                  <a:gd name="T33" fmla="*/ 2147483647 h 639"/>
                  <a:gd name="T34" fmla="*/ 2147483647 w 701"/>
                  <a:gd name="T35" fmla="*/ 2147483647 h 639"/>
                  <a:gd name="T36" fmla="*/ 1772886844 w 701"/>
                  <a:gd name="T37" fmla="*/ 2147483647 h 639"/>
                  <a:gd name="T38" fmla="*/ 759831224 w 701"/>
                  <a:gd name="T39" fmla="*/ 2147483647 h 639"/>
                  <a:gd name="T40" fmla="*/ 126612049 w 701"/>
                  <a:gd name="T41" fmla="*/ 2147483647 h 639"/>
                  <a:gd name="T42" fmla="*/ 63385540 w 701"/>
                  <a:gd name="T43" fmla="*/ 2147483647 h 639"/>
                  <a:gd name="T44" fmla="*/ 506607226 w 701"/>
                  <a:gd name="T45" fmla="*/ 2147483647 h 639"/>
                  <a:gd name="T46" fmla="*/ 1393050050 w 701"/>
                  <a:gd name="T47" fmla="*/ 2147483647 h 639"/>
                  <a:gd name="T48" fmla="*/ 2147483647 w 701"/>
                  <a:gd name="T49" fmla="*/ 2147483647 h 639"/>
                  <a:gd name="T50" fmla="*/ 2147483647 w 701"/>
                  <a:gd name="T51" fmla="*/ 2147483647 h 639"/>
                  <a:gd name="T52" fmla="*/ 2147483647 w 701"/>
                  <a:gd name="T53" fmla="*/ 2147483647 h 639"/>
                  <a:gd name="T54" fmla="*/ 2147483647 w 701"/>
                  <a:gd name="T55" fmla="*/ 1978727666 h 639"/>
                  <a:gd name="T56" fmla="*/ 2147483647 w 701"/>
                  <a:gd name="T57" fmla="*/ 1224945536 h 639"/>
                  <a:gd name="T58" fmla="*/ 2147483647 w 701"/>
                  <a:gd name="T59" fmla="*/ 596793972 h 639"/>
                  <a:gd name="T60" fmla="*/ 2147483647 w 701"/>
                  <a:gd name="T61" fmla="*/ 219902985 h 639"/>
                  <a:gd name="T62" fmla="*/ 2147483647 w 701"/>
                  <a:gd name="T63" fmla="*/ 0 h 639"/>
                  <a:gd name="T64" fmla="*/ 2147483647 w 701"/>
                  <a:gd name="T65" fmla="*/ 94272538 h 639"/>
                  <a:gd name="T66" fmla="*/ 2147483647 w 701"/>
                  <a:gd name="T67" fmla="*/ 345533472 h 639"/>
                  <a:gd name="T68" fmla="*/ 2147483647 w 701"/>
                  <a:gd name="T69" fmla="*/ 816597649 h 639"/>
                  <a:gd name="T70" fmla="*/ 2147483647 w 701"/>
                  <a:gd name="T71" fmla="*/ 1476206036 h 639"/>
                  <a:gd name="T72" fmla="*/ 2147483647 w 701"/>
                  <a:gd name="T73" fmla="*/ 2147483647 h 639"/>
                  <a:gd name="T74" fmla="*/ 2147483647 w 701"/>
                  <a:gd name="T75" fmla="*/ 2147483647 h 639"/>
                  <a:gd name="T76" fmla="*/ 2147483647 w 701"/>
                  <a:gd name="T77" fmla="*/ 2147483647 h 639"/>
                  <a:gd name="T78" fmla="*/ 2147483647 w 701"/>
                  <a:gd name="T79" fmla="*/ 2147483647 h 639"/>
                  <a:gd name="T80" fmla="*/ 2147483647 w 701"/>
                  <a:gd name="T81" fmla="*/ 2147483647 h 639"/>
                  <a:gd name="T82" fmla="*/ 2147483647 w 701"/>
                  <a:gd name="T83" fmla="*/ 2147483647 h 639"/>
                  <a:gd name="T84" fmla="*/ 2147483647 w 701"/>
                  <a:gd name="T85" fmla="*/ 2147483647 h 6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1"/>
                  <a:gd name="T130" fmla="*/ 0 h 639"/>
                  <a:gd name="T131" fmla="*/ 701 w 701"/>
                  <a:gd name="T132" fmla="*/ 639 h 6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1" h="639">
                    <a:moveTo>
                      <a:pt x="701" y="319"/>
                    </a:moveTo>
                    <a:lnTo>
                      <a:pt x="701" y="335"/>
                    </a:lnTo>
                    <a:lnTo>
                      <a:pt x="700" y="352"/>
                    </a:lnTo>
                    <a:lnTo>
                      <a:pt x="698" y="368"/>
                    </a:lnTo>
                    <a:lnTo>
                      <a:pt x="695" y="384"/>
                    </a:lnTo>
                    <a:lnTo>
                      <a:pt x="691" y="399"/>
                    </a:lnTo>
                    <a:lnTo>
                      <a:pt x="685" y="414"/>
                    </a:lnTo>
                    <a:lnTo>
                      <a:pt x="681" y="429"/>
                    </a:lnTo>
                    <a:lnTo>
                      <a:pt x="674" y="443"/>
                    </a:lnTo>
                    <a:lnTo>
                      <a:pt x="667" y="457"/>
                    </a:lnTo>
                    <a:lnTo>
                      <a:pt x="659" y="471"/>
                    </a:lnTo>
                    <a:lnTo>
                      <a:pt x="651" y="484"/>
                    </a:lnTo>
                    <a:lnTo>
                      <a:pt x="641" y="498"/>
                    </a:lnTo>
                    <a:lnTo>
                      <a:pt x="632" y="509"/>
                    </a:lnTo>
                    <a:lnTo>
                      <a:pt x="622" y="522"/>
                    </a:lnTo>
                    <a:lnTo>
                      <a:pt x="610" y="534"/>
                    </a:lnTo>
                    <a:lnTo>
                      <a:pt x="599" y="544"/>
                    </a:lnTo>
                    <a:lnTo>
                      <a:pt x="587" y="556"/>
                    </a:lnTo>
                    <a:lnTo>
                      <a:pt x="575" y="565"/>
                    </a:lnTo>
                    <a:lnTo>
                      <a:pt x="561" y="574"/>
                    </a:lnTo>
                    <a:lnTo>
                      <a:pt x="547" y="584"/>
                    </a:lnTo>
                    <a:lnTo>
                      <a:pt x="533" y="592"/>
                    </a:lnTo>
                    <a:lnTo>
                      <a:pt x="518" y="600"/>
                    </a:lnTo>
                    <a:lnTo>
                      <a:pt x="503" y="607"/>
                    </a:lnTo>
                    <a:lnTo>
                      <a:pt x="488" y="613"/>
                    </a:lnTo>
                    <a:lnTo>
                      <a:pt x="472" y="619"/>
                    </a:lnTo>
                    <a:lnTo>
                      <a:pt x="456" y="624"/>
                    </a:lnTo>
                    <a:lnTo>
                      <a:pt x="438" y="628"/>
                    </a:lnTo>
                    <a:lnTo>
                      <a:pt x="422" y="631"/>
                    </a:lnTo>
                    <a:lnTo>
                      <a:pt x="405" y="634"/>
                    </a:lnTo>
                    <a:lnTo>
                      <a:pt x="386" y="636"/>
                    </a:lnTo>
                    <a:lnTo>
                      <a:pt x="369" y="637"/>
                    </a:lnTo>
                    <a:lnTo>
                      <a:pt x="351" y="639"/>
                    </a:lnTo>
                    <a:lnTo>
                      <a:pt x="333" y="637"/>
                    </a:lnTo>
                    <a:lnTo>
                      <a:pt x="315" y="636"/>
                    </a:lnTo>
                    <a:lnTo>
                      <a:pt x="298" y="634"/>
                    </a:lnTo>
                    <a:lnTo>
                      <a:pt x="280" y="631"/>
                    </a:lnTo>
                    <a:lnTo>
                      <a:pt x="263" y="628"/>
                    </a:lnTo>
                    <a:lnTo>
                      <a:pt x="247" y="624"/>
                    </a:lnTo>
                    <a:lnTo>
                      <a:pt x="231" y="619"/>
                    </a:lnTo>
                    <a:lnTo>
                      <a:pt x="215" y="613"/>
                    </a:lnTo>
                    <a:lnTo>
                      <a:pt x="200" y="607"/>
                    </a:lnTo>
                    <a:lnTo>
                      <a:pt x="185" y="600"/>
                    </a:lnTo>
                    <a:lnTo>
                      <a:pt x="170" y="592"/>
                    </a:lnTo>
                    <a:lnTo>
                      <a:pt x="155" y="584"/>
                    </a:lnTo>
                    <a:lnTo>
                      <a:pt x="142" y="574"/>
                    </a:lnTo>
                    <a:lnTo>
                      <a:pt x="128" y="565"/>
                    </a:lnTo>
                    <a:lnTo>
                      <a:pt x="115" y="556"/>
                    </a:lnTo>
                    <a:lnTo>
                      <a:pt x="104" y="544"/>
                    </a:lnTo>
                    <a:lnTo>
                      <a:pt x="91" y="534"/>
                    </a:lnTo>
                    <a:lnTo>
                      <a:pt x="81" y="522"/>
                    </a:lnTo>
                    <a:lnTo>
                      <a:pt x="70" y="509"/>
                    </a:lnTo>
                    <a:lnTo>
                      <a:pt x="60" y="498"/>
                    </a:lnTo>
                    <a:lnTo>
                      <a:pt x="51" y="484"/>
                    </a:lnTo>
                    <a:lnTo>
                      <a:pt x="43" y="471"/>
                    </a:lnTo>
                    <a:lnTo>
                      <a:pt x="35" y="457"/>
                    </a:lnTo>
                    <a:lnTo>
                      <a:pt x="28" y="443"/>
                    </a:lnTo>
                    <a:lnTo>
                      <a:pt x="22" y="429"/>
                    </a:lnTo>
                    <a:lnTo>
                      <a:pt x="16" y="414"/>
                    </a:lnTo>
                    <a:lnTo>
                      <a:pt x="12" y="399"/>
                    </a:lnTo>
                    <a:lnTo>
                      <a:pt x="8" y="384"/>
                    </a:lnTo>
                    <a:lnTo>
                      <a:pt x="5" y="368"/>
                    </a:lnTo>
                    <a:lnTo>
                      <a:pt x="2" y="352"/>
                    </a:lnTo>
                    <a:lnTo>
                      <a:pt x="1" y="335"/>
                    </a:lnTo>
                    <a:lnTo>
                      <a:pt x="0" y="319"/>
                    </a:lnTo>
                    <a:lnTo>
                      <a:pt x="1" y="303"/>
                    </a:lnTo>
                    <a:lnTo>
                      <a:pt x="2" y="287"/>
                    </a:lnTo>
                    <a:lnTo>
                      <a:pt x="5" y="271"/>
                    </a:lnTo>
                    <a:lnTo>
                      <a:pt x="8" y="255"/>
                    </a:lnTo>
                    <a:lnTo>
                      <a:pt x="12" y="240"/>
                    </a:lnTo>
                    <a:lnTo>
                      <a:pt x="16" y="224"/>
                    </a:lnTo>
                    <a:lnTo>
                      <a:pt x="22" y="209"/>
                    </a:lnTo>
                    <a:lnTo>
                      <a:pt x="28" y="195"/>
                    </a:lnTo>
                    <a:lnTo>
                      <a:pt x="35" y="181"/>
                    </a:lnTo>
                    <a:lnTo>
                      <a:pt x="43" y="167"/>
                    </a:lnTo>
                    <a:lnTo>
                      <a:pt x="51" y="154"/>
                    </a:lnTo>
                    <a:lnTo>
                      <a:pt x="60" y="141"/>
                    </a:lnTo>
                    <a:lnTo>
                      <a:pt x="70" y="129"/>
                    </a:lnTo>
                    <a:lnTo>
                      <a:pt x="81" y="117"/>
                    </a:lnTo>
                    <a:lnTo>
                      <a:pt x="91" y="105"/>
                    </a:lnTo>
                    <a:lnTo>
                      <a:pt x="104" y="94"/>
                    </a:lnTo>
                    <a:lnTo>
                      <a:pt x="115" y="83"/>
                    </a:lnTo>
                    <a:lnTo>
                      <a:pt x="128" y="73"/>
                    </a:lnTo>
                    <a:lnTo>
                      <a:pt x="142" y="63"/>
                    </a:lnTo>
                    <a:lnTo>
                      <a:pt x="155" y="55"/>
                    </a:lnTo>
                    <a:lnTo>
                      <a:pt x="170" y="47"/>
                    </a:lnTo>
                    <a:lnTo>
                      <a:pt x="185" y="39"/>
                    </a:lnTo>
                    <a:lnTo>
                      <a:pt x="200" y="32"/>
                    </a:lnTo>
                    <a:lnTo>
                      <a:pt x="215" y="26"/>
                    </a:lnTo>
                    <a:lnTo>
                      <a:pt x="231" y="19"/>
                    </a:lnTo>
                    <a:lnTo>
                      <a:pt x="247" y="15"/>
                    </a:lnTo>
                    <a:lnTo>
                      <a:pt x="263" y="11"/>
                    </a:lnTo>
                    <a:lnTo>
                      <a:pt x="280" y="7"/>
                    </a:lnTo>
                    <a:lnTo>
                      <a:pt x="298" y="4"/>
                    </a:lnTo>
                    <a:lnTo>
                      <a:pt x="315" y="3"/>
                    </a:lnTo>
                    <a:lnTo>
                      <a:pt x="333" y="0"/>
                    </a:lnTo>
                    <a:lnTo>
                      <a:pt x="351" y="0"/>
                    </a:lnTo>
                    <a:lnTo>
                      <a:pt x="369" y="0"/>
                    </a:lnTo>
                    <a:lnTo>
                      <a:pt x="386" y="3"/>
                    </a:lnTo>
                    <a:lnTo>
                      <a:pt x="405" y="4"/>
                    </a:lnTo>
                    <a:lnTo>
                      <a:pt x="422" y="7"/>
                    </a:lnTo>
                    <a:lnTo>
                      <a:pt x="438" y="11"/>
                    </a:lnTo>
                    <a:lnTo>
                      <a:pt x="456" y="15"/>
                    </a:lnTo>
                    <a:lnTo>
                      <a:pt x="472" y="19"/>
                    </a:lnTo>
                    <a:lnTo>
                      <a:pt x="488" y="26"/>
                    </a:lnTo>
                    <a:lnTo>
                      <a:pt x="503" y="32"/>
                    </a:lnTo>
                    <a:lnTo>
                      <a:pt x="518" y="39"/>
                    </a:lnTo>
                    <a:lnTo>
                      <a:pt x="533" y="47"/>
                    </a:lnTo>
                    <a:lnTo>
                      <a:pt x="547" y="55"/>
                    </a:lnTo>
                    <a:lnTo>
                      <a:pt x="561" y="63"/>
                    </a:lnTo>
                    <a:lnTo>
                      <a:pt x="575" y="73"/>
                    </a:lnTo>
                    <a:lnTo>
                      <a:pt x="587" y="83"/>
                    </a:lnTo>
                    <a:lnTo>
                      <a:pt x="599" y="94"/>
                    </a:lnTo>
                    <a:lnTo>
                      <a:pt x="610" y="105"/>
                    </a:lnTo>
                    <a:lnTo>
                      <a:pt x="622" y="117"/>
                    </a:lnTo>
                    <a:lnTo>
                      <a:pt x="632" y="129"/>
                    </a:lnTo>
                    <a:lnTo>
                      <a:pt x="641" y="141"/>
                    </a:lnTo>
                    <a:lnTo>
                      <a:pt x="651" y="154"/>
                    </a:lnTo>
                    <a:lnTo>
                      <a:pt x="659" y="167"/>
                    </a:lnTo>
                    <a:lnTo>
                      <a:pt x="667" y="181"/>
                    </a:lnTo>
                    <a:lnTo>
                      <a:pt x="674" y="195"/>
                    </a:lnTo>
                    <a:lnTo>
                      <a:pt x="681" y="209"/>
                    </a:lnTo>
                    <a:lnTo>
                      <a:pt x="685" y="224"/>
                    </a:lnTo>
                    <a:lnTo>
                      <a:pt x="691" y="240"/>
                    </a:lnTo>
                    <a:lnTo>
                      <a:pt x="695" y="255"/>
                    </a:lnTo>
                    <a:lnTo>
                      <a:pt x="698" y="271"/>
                    </a:lnTo>
                    <a:lnTo>
                      <a:pt x="700" y="287"/>
                    </a:lnTo>
                    <a:lnTo>
                      <a:pt x="701" y="303"/>
                    </a:lnTo>
                    <a:lnTo>
                      <a:pt x="701" y="319"/>
                    </a:lnTo>
                    <a:close/>
                  </a:path>
                </a:pathLst>
              </a:custGeom>
              <a:solidFill>
                <a:srgbClr val="C4CA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56" name="Rectangle 41"/>
              <p:cNvSpPr>
                <a:spLocks noChangeArrowheads="1"/>
              </p:cNvSpPr>
              <p:nvPr/>
            </p:nvSpPr>
            <p:spPr bwMode="auto">
              <a:xfrm>
                <a:off x="4876801" y="5991225"/>
                <a:ext cx="247650" cy="127000"/>
              </a:xfrm>
              <a:prstGeom prst="rect">
                <a:avLst/>
              </a:prstGeom>
              <a:solidFill>
                <a:srgbClr val="C4CA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57" name="Rectangle 42"/>
              <p:cNvSpPr>
                <a:spLocks noChangeArrowheads="1"/>
              </p:cNvSpPr>
              <p:nvPr/>
            </p:nvSpPr>
            <p:spPr bwMode="auto">
              <a:xfrm>
                <a:off x="5195888" y="5991225"/>
                <a:ext cx="247650" cy="127000"/>
              </a:xfrm>
              <a:prstGeom prst="rect">
                <a:avLst/>
              </a:prstGeom>
              <a:solidFill>
                <a:srgbClr val="C4CA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58" name="Rectangle 43"/>
              <p:cNvSpPr>
                <a:spLocks noChangeArrowheads="1"/>
              </p:cNvSpPr>
              <p:nvPr/>
            </p:nvSpPr>
            <p:spPr bwMode="auto">
              <a:xfrm>
                <a:off x="5511801" y="5991225"/>
                <a:ext cx="249238" cy="127000"/>
              </a:xfrm>
              <a:prstGeom prst="rect">
                <a:avLst/>
              </a:prstGeom>
              <a:solidFill>
                <a:srgbClr val="C4CA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59" name="Rectangle 44"/>
              <p:cNvSpPr>
                <a:spLocks noChangeArrowheads="1"/>
              </p:cNvSpPr>
              <p:nvPr/>
            </p:nvSpPr>
            <p:spPr bwMode="auto">
              <a:xfrm>
                <a:off x="5830888" y="5991225"/>
                <a:ext cx="247650" cy="127000"/>
              </a:xfrm>
              <a:prstGeom prst="rect">
                <a:avLst/>
              </a:prstGeom>
              <a:solidFill>
                <a:srgbClr val="C4CA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60" name="Rectangle 45"/>
              <p:cNvSpPr>
                <a:spLocks noChangeArrowheads="1"/>
              </p:cNvSpPr>
              <p:nvPr/>
            </p:nvSpPr>
            <p:spPr bwMode="auto">
              <a:xfrm>
                <a:off x="6148388" y="5991225"/>
                <a:ext cx="247650" cy="127000"/>
              </a:xfrm>
              <a:prstGeom prst="rect">
                <a:avLst/>
              </a:prstGeom>
              <a:solidFill>
                <a:srgbClr val="C4CA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61" name="Rectangle 46"/>
              <p:cNvSpPr>
                <a:spLocks noChangeArrowheads="1"/>
              </p:cNvSpPr>
              <p:nvPr/>
            </p:nvSpPr>
            <p:spPr bwMode="auto">
              <a:xfrm>
                <a:off x="6465888" y="5991225"/>
                <a:ext cx="247650" cy="127000"/>
              </a:xfrm>
              <a:prstGeom prst="rect">
                <a:avLst/>
              </a:prstGeom>
              <a:solidFill>
                <a:srgbClr val="C4CA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pic>
          <p:nvPicPr>
            <p:cNvPr id="26632" name="02 [행복넷]주민조직인터뷰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85966" y="1428768"/>
              <a:ext cx="6786562" cy="4429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939800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인터뷰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기관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사회복지사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)</a:t>
            </a:r>
            <a:endParaRPr lang="ko-KR" altLang="en-US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357290" y="1643050"/>
            <a:ext cx="628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우리 센터 같은 경우에는 사회복지 마인드로만은 안돼요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멀리 봐야 살아남는데 경영마인드로 전환하는 것이 맞는지 모르겠어요</a:t>
            </a:r>
            <a:endParaRPr lang="en-US" altLang="ko-KR" sz="2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우리 기관의 노동력 착취는 심각합니다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보수는 열악한데요</a:t>
            </a:r>
            <a:endParaRPr lang="en-US" altLang="ko-KR" sz="2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이용자를 상품으로 보지 않을 수가 없습니다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기존에는 어르신이 좋아지는 것이 일하는 보람이었는데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…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인건비 착취가 시장원리에서 살아남는 방법이에요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500" dirty="0" smtClean="0">
                <a:latin typeface="휴먼매직체" pitchFamily="18" charset="-127"/>
                <a:ea typeface="휴먼매직체" pitchFamily="18" charset="-127"/>
              </a:rPr>
              <a:t>왜 장기요양은 시장화를 막지 못하나</a:t>
            </a:r>
            <a:r>
              <a:rPr lang="en-US" altLang="ko-KR" sz="3500" dirty="0" smtClean="0">
                <a:latin typeface="휴먼매직체" pitchFamily="18" charset="-127"/>
                <a:ea typeface="휴먼매직체" pitchFamily="18" charset="-127"/>
              </a:rPr>
              <a:t>?</a:t>
            </a:r>
            <a:endParaRPr lang="ko-KR" altLang="en-US" sz="35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535785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전문성 및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위급성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의료서비스와 장기요양서비스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서비스 공급자의 지위가 낮고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시장의 실패가 낮음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이용자의 선택권 확산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공공의 역부족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서비스 질이 이용자 생명의 위급성에 직접적인 영향을 끼치지 않음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서비스 이용자들이 정치적으로 취약한 계층임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우리나라의 경우 공공서비스에 대한 신뢰성이 없음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천민자본주의에 익숙해진 우리의 일반적인 삶의 모습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500" dirty="0" smtClean="0">
                <a:latin typeface="휴먼매직체" pitchFamily="18" charset="-127"/>
                <a:ea typeface="휴먼매직체" pitchFamily="18" charset="-127"/>
              </a:rPr>
              <a:t>시장화의 개념과 시장화 추세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535785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체계의 보편성 강화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요양보호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연속망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소비자주의 강화의 흐름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이들 나라에서도 공공부문을 넘어 복지다원주의가 확산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민영화의 핵심에는 공공재정 축소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장기요양서비스 자체 특성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소비자주의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스웨덴의 장기요양 재정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GDP 4.3%/1990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년부터 민영화 진행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영국의 경우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NHS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는 견고하나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장기요양은 정치적 취약성으로 민영화 확산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독일의 경우도 재정압박으로 인해 민영화의 급속한 추진 중에 있음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algn="ctr" eaLnBrk="1" hangingPunct="1">
              <a:lnSpc>
                <a:spcPct val="200000"/>
              </a:lnSpc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장기요양은 전 세계적으로 민영화의 추세에 있음을 주지하여야 함</a:t>
            </a:r>
            <a:r>
              <a:rPr lang="en-US" altLang="ko-KR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500" dirty="0" smtClean="0">
                <a:latin typeface="휴먼매직체" pitchFamily="18" charset="-127"/>
                <a:ea typeface="휴먼매직체" pitchFamily="18" charset="-127"/>
              </a:rPr>
              <a:t>시장화의 개념과 시장화 추세</a:t>
            </a:r>
            <a:r>
              <a:rPr lang="en-US" altLang="ko-KR" sz="35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3500" dirty="0" smtClean="0">
                <a:latin typeface="휴먼매직체" pitchFamily="18" charset="-127"/>
                <a:ea typeface="휴먼매직체" pitchFamily="18" charset="-127"/>
              </a:rPr>
              <a:t>영국</a:t>
            </a:r>
            <a:r>
              <a:rPr lang="en-US" altLang="ko-KR" sz="35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3500" dirty="0" smtClean="0">
                <a:latin typeface="휴먼매직체" pitchFamily="18" charset="-127"/>
                <a:ea typeface="휴먼매직체" pitchFamily="18" charset="-127"/>
              </a:rPr>
              <a:t>독일</a:t>
            </a:r>
            <a:r>
              <a:rPr lang="en-US" altLang="ko-KR" sz="35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3500" dirty="0" smtClean="0">
                <a:latin typeface="휴먼매직체" pitchFamily="18" charset="-127"/>
                <a:ea typeface="휴먼매직체" pitchFamily="18" charset="-127"/>
              </a:rPr>
              <a:t>미국</a:t>
            </a:r>
            <a:r>
              <a:rPr lang="en-US" altLang="ko-KR" sz="3500" dirty="0" smtClean="0">
                <a:latin typeface="휴먼매직체" pitchFamily="18" charset="-127"/>
                <a:ea typeface="휴먼매직체" pitchFamily="18" charset="-127"/>
              </a:rPr>
              <a:t>)</a:t>
            </a:r>
            <a:endParaRPr lang="ko-KR" altLang="en-US" sz="35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535785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영국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- 1980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년대 사적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요양케어와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시설케어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대대적인 확산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바우처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시스템 전환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-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공공부문 감소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민간기관 증가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</a:p>
        </p:txBody>
      </p:sp>
      <p:pic>
        <p:nvPicPr>
          <p:cNvPr id="4" name="그림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357562"/>
            <a:ext cx="7215238" cy="30718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500" dirty="0" smtClean="0">
                <a:latin typeface="휴먼매직체" pitchFamily="18" charset="-127"/>
                <a:ea typeface="휴먼매직체" pitchFamily="18" charset="-127"/>
              </a:rPr>
              <a:t>시장화의 문제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535785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무분별한 경쟁으로 인한 사업의 부정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부실 운영으로 인한 사업자 지정취소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이용자의 삶의 질은 고려하지 않고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기관의 이윤추구에만 몰두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수익성이 높은 서비스에 치중하여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이용자 비용부담 증가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서비스 접근에서의 불평등 발생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대도시위주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가진자를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위주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노동자들의 소외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비정규직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증가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노동자 확보 어려움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제도에 대한 불신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/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사회보험에 대한 불안정성 인식 확산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결국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서비스의 질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연속성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소비자의 선택권은 점진적으로 침식되어 감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노인장기요양보험제도의 필요성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0723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시장화된 제도에서 개선방안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5000625"/>
            <a:ext cx="6400800" cy="685800"/>
          </a:xfrm>
        </p:spPr>
        <p:txBody>
          <a:bodyPr/>
          <a:lstStyle/>
          <a:p>
            <a:pPr eaLnBrk="1" hangingPunct="1"/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충북재가노인복지협회</a:t>
            </a:r>
            <a:r>
              <a:rPr lang="en-US" altLang="ko-KR" sz="24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청원노인복지센터 손영환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500" dirty="0" smtClean="0">
                <a:latin typeface="휴먼매직체" pitchFamily="18" charset="-127"/>
                <a:ea typeface="휴먼매직체" pitchFamily="18" charset="-127"/>
              </a:rPr>
              <a:t>제도적 접근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535785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정보의 확실과 이용자 중심의 평가를 위한 모니터링 기구 설립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(ACSAA, CSCI)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민간기관의 사회적 기업화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통일된 기준을 통한 민간기관의 공공화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각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지자체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별 공공 요양기관에 대한 의무적 비율 방안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거점공공기관 설치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돌봄노동자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직접고용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업무표준화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임금가이드라인 제시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케어매니지먼트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도입을 통한 욕구 중심의 서비스 전환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총체적 장기요양 전담기구 설치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장기요양사업에 대한 국민건강보험공단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지자체의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역할 재설정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서비스 이용자들의 정보의 비대칭 구조에 대한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알권리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보장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500" dirty="0" smtClean="0">
                <a:latin typeface="휴먼매직체" pitchFamily="18" charset="-127"/>
                <a:ea typeface="휴먼매직체" pitchFamily="18" charset="-127"/>
              </a:rPr>
              <a:t>예비 사회복지사의 역할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5357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변화하는 복지정책에 대한 지속적인 모니터링을 하는 연습</a:t>
            </a:r>
            <a:endParaRPr lang="en-US" altLang="ko-KR" sz="2000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  -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논문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세미나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신문기사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뉴스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국회도서관 등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다양한 사회행동에 참여하여 지역 내 </a:t>
            </a:r>
            <a:r>
              <a:rPr lang="ko-KR" altLang="en-US" sz="2000" dirty="0" err="1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아젠다를</a:t>
            </a:r>
            <a:r>
              <a:rPr lang="ko-KR" altLang="en-US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 형성하는 방법 고민</a:t>
            </a:r>
            <a:endParaRPr lang="en-US" altLang="ko-KR" sz="2000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  -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참여연대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시민사회단체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학회등의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구성원으로써 참여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사회복지정책 분석능력을 습득</a:t>
            </a:r>
            <a:endParaRPr lang="en-US" altLang="ko-KR" sz="2000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  -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정책 분석을 위주로 지식인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following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Fact</a:t>
            </a:r>
            <a:r>
              <a:rPr lang="ko-KR" altLang="en-US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를 바라보기 위한 다양한 관점에서의 지식 습득</a:t>
            </a:r>
            <a:endParaRPr lang="en-US" altLang="ko-KR" sz="2000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  -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정반합의 원리에서 바라보기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시민구성원으로</a:t>
            </a:r>
            <a:r>
              <a:rPr lang="en-US" altLang="ko-KR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err="1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사회복지사로써</a:t>
            </a:r>
            <a:r>
              <a:rPr lang="ko-KR" altLang="en-US" sz="20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 정치참여</a:t>
            </a:r>
            <a:endParaRPr lang="en-US" altLang="ko-KR" sz="2000" dirty="0" smtClean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  -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시민으로서 투표권 행사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정책을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위주로한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호불호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판단등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행운이란</a:t>
            </a:r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8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피나는 노력과 기회의 교차점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5000625"/>
            <a:ext cx="6400800" cy="685800"/>
          </a:xfrm>
        </p:spPr>
        <p:txBody>
          <a:bodyPr/>
          <a:lstStyle/>
          <a:p>
            <a:pPr eaLnBrk="1" hangingPunct="1"/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충북재가노인복지협회</a:t>
            </a:r>
            <a:r>
              <a:rPr lang="en-US" altLang="ko-KR" sz="2400" dirty="0" smtClean="0">
                <a:latin typeface="휴먼매직체" pitchFamily="18" charset="-127"/>
                <a:ea typeface="휴먼매직체" pitchFamily="18" charset="-127"/>
              </a:rPr>
              <a:t>/</a:t>
            </a:r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청원노인복지센터 손영환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500" dirty="0" smtClean="0">
                <a:latin typeface="휴먼매직체" pitchFamily="18" charset="-127"/>
                <a:ea typeface="휴먼매직체" pitchFamily="18" charset="-127"/>
              </a:rPr>
              <a:t>참고문헌 및 자료인용</a:t>
            </a:r>
            <a:endParaRPr lang="ko-KR" altLang="en-US" sz="35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535785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이창곤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한국의 건강불평등과 정책방향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아세아연구 제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49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권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1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회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2006)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홍성대외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공적 장기요양보호체계의 민영화 추세와 과제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(2007)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김연명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시장의 복지화가 필요하다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. (2008)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제갈현숙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. ‘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시장화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비판과 제도정착을 위한 과제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(2008)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국민건강보험하나로 운동 발표자료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보건복지부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. 2011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년 노인장기요양보험제도 현황</a:t>
            </a: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l"/>
            </a:pP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노인장기요양보험제도의 필요성</a:t>
            </a:r>
          </a:p>
        </p:txBody>
      </p:sp>
      <p:pic>
        <p:nvPicPr>
          <p:cNvPr id="4" name="그림 3" descr="노인의료비 추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00174"/>
            <a:ext cx="6500858" cy="4786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노인장기요양보험제도의 필요성</a:t>
            </a:r>
          </a:p>
        </p:txBody>
      </p:sp>
      <p:pic>
        <p:nvPicPr>
          <p:cNvPr id="5" name="그림 4" descr="인구고령화 속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00174"/>
            <a:ext cx="6500858" cy="50006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노인장기요양보험제도의 필요성</a:t>
            </a:r>
          </a:p>
        </p:txBody>
      </p:sp>
      <p:pic>
        <p:nvPicPr>
          <p:cNvPr id="4" name="_x73897048" descr="EMB00000f280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286148" cy="5286412"/>
          </a:xfrm>
          <a:prstGeom prst="rect">
            <a:avLst/>
          </a:prstGeom>
          <a:noFill/>
        </p:spPr>
      </p:pic>
      <p:pic>
        <p:nvPicPr>
          <p:cNvPr id="8" name="_x73463096" descr="EMB00000f2804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3500462" cy="52864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800" dirty="0" smtClean="0">
                <a:latin typeface="휴먼매직체" pitchFamily="18" charset="-127"/>
                <a:ea typeface="휴먼매직체" pitchFamily="18" charset="-127"/>
              </a:rPr>
              <a:t>노인장기요양보험제도의 필요성</a:t>
            </a:r>
          </a:p>
        </p:txBody>
      </p:sp>
      <p:pic>
        <p:nvPicPr>
          <p:cNvPr id="5" name="그림 4" descr="노인학대 상담 및 신고접수 현황('07~'0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712"/>
            <a:ext cx="3429024" cy="5214998"/>
          </a:xfrm>
          <a:prstGeom prst="rect">
            <a:avLst/>
          </a:prstGeom>
        </p:spPr>
      </p:pic>
      <p:pic>
        <p:nvPicPr>
          <p:cNvPr id="7" name="_x75445288" descr="EMB00000f28043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3429024" cy="52149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농악의 흥겨움">
  <a:themeElements>
    <a:clrScheme name="농악의 흥겨움 1">
      <a:dk1>
        <a:srgbClr val="292929"/>
      </a:dk1>
      <a:lt1>
        <a:srgbClr val="F8F8F8"/>
      </a:lt1>
      <a:dk2>
        <a:srgbClr val="7882AA"/>
      </a:dk2>
      <a:lt2>
        <a:srgbClr val="DDDDDD"/>
      </a:lt2>
      <a:accent1>
        <a:srgbClr val="8D92C3"/>
      </a:accent1>
      <a:accent2>
        <a:srgbClr val="D7ADD9"/>
      </a:accent2>
      <a:accent3>
        <a:srgbClr val="FBFBFB"/>
      </a:accent3>
      <a:accent4>
        <a:srgbClr val="212121"/>
      </a:accent4>
      <a:accent5>
        <a:srgbClr val="C5C7DE"/>
      </a:accent5>
      <a:accent6>
        <a:srgbClr val="C39CC4"/>
      </a:accent6>
      <a:hlink>
        <a:srgbClr val="A8BA74"/>
      </a:hlink>
      <a:folHlink>
        <a:srgbClr val="B2B2B2"/>
      </a:folHlink>
    </a:clrScheme>
    <a:fontScheme name="농악의 흥겨움">
      <a:majorFont>
        <a:latin typeface="굴림"/>
        <a:ea typeface="굴림"/>
        <a:cs typeface="Arial"/>
      </a:majorFont>
      <a:minorFont>
        <a:latin typeface="굴림"/>
        <a:ea typeface="굴림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농악의 흥겨움 1">
        <a:dk1>
          <a:srgbClr val="292929"/>
        </a:dk1>
        <a:lt1>
          <a:srgbClr val="F8F8F8"/>
        </a:lt1>
        <a:dk2>
          <a:srgbClr val="7882AA"/>
        </a:dk2>
        <a:lt2>
          <a:srgbClr val="DDDDDD"/>
        </a:lt2>
        <a:accent1>
          <a:srgbClr val="8D92C3"/>
        </a:accent1>
        <a:accent2>
          <a:srgbClr val="D7ADD9"/>
        </a:accent2>
        <a:accent3>
          <a:srgbClr val="FBFBFB"/>
        </a:accent3>
        <a:accent4>
          <a:srgbClr val="212121"/>
        </a:accent4>
        <a:accent5>
          <a:srgbClr val="C5C7DE"/>
        </a:accent5>
        <a:accent6>
          <a:srgbClr val="C39CC4"/>
        </a:accent6>
        <a:hlink>
          <a:srgbClr val="A8BA7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농악의 흥겨움 2">
        <a:dk1>
          <a:srgbClr val="333300"/>
        </a:dk1>
        <a:lt1>
          <a:srgbClr val="F7F1D5"/>
        </a:lt1>
        <a:dk2>
          <a:srgbClr val="996600"/>
        </a:dk2>
        <a:lt2>
          <a:srgbClr val="E1D4B1"/>
        </a:lt2>
        <a:accent1>
          <a:srgbClr val="CC9900"/>
        </a:accent1>
        <a:accent2>
          <a:srgbClr val="E2A86E"/>
        </a:accent2>
        <a:accent3>
          <a:srgbClr val="FAF7E7"/>
        </a:accent3>
        <a:accent4>
          <a:srgbClr val="2A2A00"/>
        </a:accent4>
        <a:accent5>
          <a:srgbClr val="E2CAAA"/>
        </a:accent5>
        <a:accent6>
          <a:srgbClr val="CD9863"/>
        </a:accent6>
        <a:hlink>
          <a:srgbClr val="999933"/>
        </a:hlink>
        <a:folHlink>
          <a:srgbClr val="C0C0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농악의 흥겨움 3">
        <a:dk1>
          <a:srgbClr val="4C4F7C"/>
        </a:dk1>
        <a:lt1>
          <a:srgbClr val="FFFFFF"/>
        </a:lt1>
        <a:dk2>
          <a:srgbClr val="232443"/>
        </a:dk2>
        <a:lt2>
          <a:srgbClr val="C1CEE5"/>
        </a:lt2>
        <a:accent1>
          <a:srgbClr val="896E94"/>
        </a:accent1>
        <a:accent2>
          <a:srgbClr val="55A3AD"/>
        </a:accent2>
        <a:accent3>
          <a:srgbClr val="ACACB0"/>
        </a:accent3>
        <a:accent4>
          <a:srgbClr val="DADADA"/>
        </a:accent4>
        <a:accent5>
          <a:srgbClr val="C4BAC8"/>
        </a:accent5>
        <a:accent6>
          <a:srgbClr val="4C939C"/>
        </a:accent6>
        <a:hlink>
          <a:srgbClr val="7791C5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농악의 흥겨움 4">
        <a:dk1>
          <a:srgbClr val="92493A"/>
        </a:dk1>
        <a:lt1>
          <a:srgbClr val="F8F8F8"/>
        </a:lt1>
        <a:dk2>
          <a:srgbClr val="6C2A2A"/>
        </a:dk2>
        <a:lt2>
          <a:srgbClr val="F9E1D3"/>
        </a:lt2>
        <a:accent1>
          <a:srgbClr val="CE7D34"/>
        </a:accent1>
        <a:accent2>
          <a:srgbClr val="E1AD4F"/>
        </a:accent2>
        <a:accent3>
          <a:srgbClr val="BAACAC"/>
        </a:accent3>
        <a:accent4>
          <a:srgbClr val="D4D4D4"/>
        </a:accent4>
        <a:accent5>
          <a:srgbClr val="E3BFAE"/>
        </a:accent5>
        <a:accent6>
          <a:srgbClr val="CC9C47"/>
        </a:accent6>
        <a:hlink>
          <a:srgbClr val="ED9F6F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농악의 흥겨움 5">
        <a:dk1>
          <a:srgbClr val="5B7238"/>
        </a:dk1>
        <a:lt1>
          <a:srgbClr val="F8F8F8"/>
        </a:lt1>
        <a:dk2>
          <a:srgbClr val="504B30"/>
        </a:dk2>
        <a:lt2>
          <a:srgbClr val="FBF2D1"/>
        </a:lt2>
        <a:accent1>
          <a:srgbClr val="7F8543"/>
        </a:accent1>
        <a:accent2>
          <a:srgbClr val="D2C75E"/>
        </a:accent2>
        <a:accent3>
          <a:srgbClr val="B3B1AD"/>
        </a:accent3>
        <a:accent4>
          <a:srgbClr val="D4D4D4"/>
        </a:accent4>
        <a:accent5>
          <a:srgbClr val="C0C2B0"/>
        </a:accent5>
        <a:accent6>
          <a:srgbClr val="BEB454"/>
        </a:accent6>
        <a:hlink>
          <a:srgbClr val="C1A26B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농악의 흥겨움 6">
        <a:dk1>
          <a:srgbClr val="000000"/>
        </a:dk1>
        <a:lt1>
          <a:srgbClr val="FFFFFF"/>
        </a:lt1>
        <a:dk2>
          <a:srgbClr val="5F5F5F"/>
        </a:dk2>
        <a:lt2>
          <a:srgbClr val="DDDDDD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농악의 흥겨움</Template>
  <TotalTime>2781</TotalTime>
  <Words>1519</Words>
  <Application>Microsoft Office PowerPoint</Application>
  <PresentationFormat>화면 슬라이드 쇼(4:3)</PresentationFormat>
  <Paragraphs>346</Paragraphs>
  <Slides>54</Slides>
  <Notes>15</Notes>
  <HiddenSlides>0</HiddenSlides>
  <MMClips>1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54</vt:i4>
      </vt:variant>
    </vt:vector>
  </HeadingPairs>
  <TitlesOfParts>
    <vt:vector size="57" baseType="lpstr">
      <vt:lpstr>농악의 흥겨움</vt:lpstr>
      <vt:lpstr>그림</vt:lpstr>
      <vt:lpstr>차트</vt:lpstr>
      <vt:lpstr>노인장기요양보험제도에서 시장화의 쟁점</vt:lpstr>
      <vt:lpstr>목차</vt:lpstr>
      <vt:lpstr>사회보험으로써 노인장기요양보험제도 특성</vt:lpstr>
      <vt:lpstr>노인장기요양보험 추진과정</vt:lpstr>
      <vt:lpstr>노인장기요양보험제도의 필요성</vt:lpstr>
      <vt:lpstr>노인장기요양보험제도의 필요성</vt:lpstr>
      <vt:lpstr>노인장기요양보험제도의 필요성</vt:lpstr>
      <vt:lpstr>노인장기요양보험제도의 필요성</vt:lpstr>
      <vt:lpstr>노인장기요양보험제도의 필요성</vt:lpstr>
      <vt:lpstr>노인장기요양보험제도의 필요성</vt:lpstr>
      <vt:lpstr>노인장기요양보험제도의 필요성</vt:lpstr>
      <vt:lpstr>노인장기요양보험제도의 필요성</vt:lpstr>
      <vt:lpstr>노인장기요양보험제도 현황</vt:lpstr>
      <vt:lpstr>노인장기요양보험제도 현황</vt:lpstr>
      <vt:lpstr>노인장기요양보험제도 현황</vt:lpstr>
      <vt:lpstr>노인장기요양보험제도 현황</vt:lpstr>
      <vt:lpstr>노인장기요양보험제도 현황</vt:lpstr>
      <vt:lpstr>노인장기요양보험제도 현황</vt:lpstr>
      <vt:lpstr>노인장기요양보험제도 현황</vt:lpstr>
      <vt:lpstr>노인장기요양보험제도 현황</vt:lpstr>
      <vt:lpstr>노인장기요양보험제도의 문제점</vt:lpstr>
      <vt:lpstr>시장화의 개념과 시장화 추세</vt:lpstr>
      <vt:lpstr>시장화의 개념과 시장화 추세</vt:lpstr>
      <vt:lpstr>시장화의 개념과 시장화 추세</vt:lpstr>
      <vt:lpstr>슬라이드 25</vt:lpstr>
      <vt:lpstr>TIP:건강보험제도에서의 시장화 현황</vt:lpstr>
      <vt:lpstr>한국 건강보험의 형성 과정</vt:lpstr>
      <vt:lpstr>한국 건강보험의 형성 과정</vt:lpstr>
      <vt:lpstr>한국 건강보험의 성과</vt:lpstr>
      <vt:lpstr>의료공급체계의 문제점</vt:lpstr>
      <vt:lpstr>의료공급체계의 문제점</vt:lpstr>
      <vt:lpstr>한국 건강보험의 형성 과정</vt:lpstr>
      <vt:lpstr>의료공급체계의 문제점</vt:lpstr>
      <vt:lpstr>의료공급체계의 문제점</vt:lpstr>
      <vt:lpstr>의료공급체계의 문제점</vt:lpstr>
      <vt:lpstr>의료 공급체계의 문제점</vt:lpstr>
      <vt:lpstr>의료 공급체계의 문제점(진보와 보수)</vt:lpstr>
      <vt:lpstr>의료 공급체계의 문제점(진보와 보수)</vt:lpstr>
      <vt:lpstr>보장성의 현황과 문제점</vt:lpstr>
      <vt:lpstr>보장성의 현황과 문제점</vt:lpstr>
      <vt:lpstr>보장성의 현황과 문제점</vt:lpstr>
      <vt:lpstr>보장성의 현황과 문제점</vt:lpstr>
      <vt:lpstr>시장화 VS 공공성 강화 대립</vt:lpstr>
      <vt:lpstr>인터뷰(기초자치단체 담당공무원)</vt:lpstr>
      <vt:lpstr>인터뷰(기관 사회복지사)</vt:lpstr>
      <vt:lpstr>왜 장기요양은 시장화를 막지 못하나?</vt:lpstr>
      <vt:lpstr>시장화의 개념과 시장화 추세</vt:lpstr>
      <vt:lpstr>시장화의 개념과 시장화 추세(영국, 독일, 미국)</vt:lpstr>
      <vt:lpstr>시장화의 문제</vt:lpstr>
      <vt:lpstr>시장화된 제도에서 개선방안</vt:lpstr>
      <vt:lpstr>제도적 접근</vt:lpstr>
      <vt:lpstr>예비 사회복지사의 역할</vt:lpstr>
      <vt:lpstr>행운이란 피나는 노력과 기회의 교차점</vt:lpstr>
      <vt:lpstr>참고문헌 및 자료인용</vt:lpstr>
    </vt:vector>
  </TitlesOfParts>
  <Company>cubictek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jhm</dc:creator>
  <cp:lastModifiedBy>USER</cp:lastModifiedBy>
  <cp:revision>144</cp:revision>
  <dcterms:created xsi:type="dcterms:W3CDTF">2006-02-16T03:15:58Z</dcterms:created>
  <dcterms:modified xsi:type="dcterms:W3CDTF">2011-07-05T02:02:05Z</dcterms:modified>
</cp:coreProperties>
</file>